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0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7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6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5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8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5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9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2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3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CDCE3-6BF6-4961-B0A5-02EAFF31195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CEA03-C1A0-461D-BE07-0FE575D1B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5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www.theknowledgeacademy.com/_files/images/A_Brief_History_of_Blockchain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5D2B94-9BDE-29CF-15A1-2A9047E667A8}"/>
              </a:ext>
            </a:extLst>
          </p:cNvPr>
          <p:cNvSpPr txBox="1"/>
          <p:nvPr/>
        </p:nvSpPr>
        <p:spPr>
          <a:xfrm>
            <a:off x="3048000" y="322743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ctr"/>
            <a:r>
              <a:rPr lang="el-G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ΠΑΝΕΠΙΣΤΗΜΙΟ ΔΥΤΙΚΗΣ ΑΤΤΙΚΗΣ</a:t>
            </a:r>
            <a:endParaRPr lang="el-G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l-G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ΣΧΟΛΗ ΜΗΧΑΝΙΚΩΝ</a:t>
            </a:r>
            <a:endParaRPr lang="el-G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l-G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ΤΜΗΜΑ ΗΛΕΚΤΡΟΛΟΓΩΝ ΚΑΙ ΗΛΕΚΤΡΟΝΙΚΩΝ ΜΗΧΑΝΙΚΩΝ</a:t>
            </a:r>
            <a:endParaRPr lang="el-G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A783875F-82ED-7952-67F2-C3024ED0C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322743"/>
            <a:ext cx="1493520" cy="14935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846E3-8261-2388-C4EB-3C638A86FF04}"/>
              </a:ext>
            </a:extLst>
          </p:cNvPr>
          <p:cNvSpPr txBox="1"/>
          <p:nvPr/>
        </p:nvSpPr>
        <p:spPr>
          <a:xfrm>
            <a:off x="3048000" y="2507781"/>
            <a:ext cx="6096000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Η χρήση της τεχνολογίας του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 </a:t>
            </a:r>
            <a:r>
              <a:rPr lang="el-G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στο εκπαιδευτικό σύστημα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l-GR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4D535-485A-D509-7DA6-1DF3ACF02715}"/>
              </a:ext>
            </a:extLst>
          </p:cNvPr>
          <p:cNvSpPr txBox="1"/>
          <p:nvPr/>
        </p:nvSpPr>
        <p:spPr>
          <a:xfrm>
            <a:off x="3048000" y="3425392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b="1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Διπλωματική Εργασία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l-G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700B7-18BB-7979-4078-60902DBCE00D}"/>
              </a:ext>
            </a:extLst>
          </p:cNvPr>
          <p:cNvSpPr txBox="1"/>
          <p:nvPr/>
        </p:nvSpPr>
        <p:spPr>
          <a:xfrm>
            <a:off x="3048000" y="40660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Βαβαΐτη</a:t>
            </a:r>
            <a:r>
              <a:rPr lang="el-G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Κωνσταντίνα</a:t>
            </a:r>
            <a:endParaRPr lang="el-G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l-G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18387257</a:t>
            </a:r>
            <a:endParaRPr lang="el-G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2F9DA-6596-86CF-E19E-123FFB748FAF}"/>
              </a:ext>
            </a:extLst>
          </p:cNvPr>
          <p:cNvSpPr txBox="1"/>
          <p:nvPr/>
        </p:nvSpPr>
        <p:spPr>
          <a:xfrm>
            <a:off x="4640424" y="5033307"/>
            <a:ext cx="2911151" cy="150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l-G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Επιβλέπων Καθηγητής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l-G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l-GR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Κόγιας</a:t>
            </a:r>
            <a:r>
              <a:rPr lang="el-G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Δημήτριος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l-G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Ακαδημαϊκός Υπότροφος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87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EAC3B-3CF8-9A89-C435-6BE9F42A6AB9}"/>
              </a:ext>
            </a:extLst>
          </p:cNvPr>
          <p:cNvSpPr txBox="1"/>
          <p:nvPr/>
        </p:nvSpPr>
        <p:spPr>
          <a:xfrm>
            <a:off x="2107163" y="485191"/>
            <a:ext cx="7977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Εισαγωγή στο </a:t>
            </a:r>
            <a:r>
              <a:rPr lang="en-US" sz="2800" dirty="0">
                <a:latin typeface="+mj-lt"/>
              </a:rPr>
              <a:t>Metaverse </a:t>
            </a:r>
            <a:r>
              <a:rPr lang="el-GR" sz="2800" dirty="0">
                <a:latin typeface="+mj-lt"/>
              </a:rPr>
              <a:t>και ιστορική αναδρομή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853EF-CA5C-2084-24AB-9B6FFE165336}"/>
              </a:ext>
            </a:extLst>
          </p:cNvPr>
          <p:cNvSpPr txBox="1"/>
          <p:nvPr/>
        </p:nvSpPr>
        <p:spPr>
          <a:xfrm>
            <a:off x="774441" y="1352939"/>
            <a:ext cx="51691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Τι είναι το </a:t>
            </a:r>
            <a:r>
              <a:rPr lang="el-GR" b="1" dirty="0" err="1"/>
              <a:t>Metaverse</a:t>
            </a:r>
            <a:r>
              <a:rPr lang="el-GR" b="1" dirty="0"/>
              <a:t>;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Ψηφιακός, τρισδιάστατος κόσμος όπου οι χρήστες </a:t>
            </a:r>
            <a:r>
              <a:rPr lang="el-GR" dirty="0" err="1"/>
              <a:t>αλληλεπιδρούν</a:t>
            </a:r>
            <a:r>
              <a:rPr lang="el-GR" dirty="0"/>
              <a:t> μέσω </a:t>
            </a:r>
            <a:r>
              <a:rPr lang="el-GR" dirty="0" err="1"/>
              <a:t>avatars</a:t>
            </a:r>
            <a:r>
              <a:rPr lang="el-G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Ενσωμάτωση τεχνολογιών όπως το </a:t>
            </a:r>
            <a:r>
              <a:rPr lang="el-GR" dirty="0" err="1"/>
              <a:t>blockchain</a:t>
            </a:r>
            <a:r>
              <a:rPr lang="el-GR" dirty="0"/>
              <a:t>, η εικονική πραγματικότητα (VR) και η επαυξημένη πραγματικότητα (AR).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Δημιουργία καθηλωτικών, συνεργατικών εκπαιδευτικών εμπειριών.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E3DB6-2303-AEB9-9C45-2E38288585C8}"/>
              </a:ext>
            </a:extLst>
          </p:cNvPr>
          <p:cNvSpPr txBox="1"/>
          <p:nvPr/>
        </p:nvSpPr>
        <p:spPr>
          <a:xfrm>
            <a:off x="6494967" y="1344006"/>
            <a:ext cx="45626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Ιστορική αναδρομή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Πρώτες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Αν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αφορές:</a:t>
            </a:r>
            <a:r>
              <a:rPr kumimoji="0" lang="el-GR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Ο όρος "metaverse" εισήχθη στο μυθιστόρημα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Snow Crash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του Neal Stephenson (1992).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Habitat (1986):</a:t>
            </a:r>
            <a:r>
              <a:rPr kumimoji="0" lang="el-G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Το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Habitat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ήτ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αν ένα από τα πρώτα συστήματα εικονικής κοινότητας που αναπτύχθηκε από τη LucasArts, επιτρέποντας στους χρήστες να αλληλεπιδρούν σε έναν κοινόχρηστο εικονικό χώρο.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 Life (2003):</a:t>
            </a:r>
            <a:r>
              <a:rPr kumimoji="0" lang="el-G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Μί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 από τις πρώτες επιτυχημένες πλατφόρμες που επέτρεπαν στους χρήστες να δημιουργούν avatars και να ζουν σε έναν εικονικό κόσμο.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Σύγχρονες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Εξελίξεις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l-G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Η π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ρόοδος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της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VR/AR και η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ενσωμάτωση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του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blockchain,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δι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αμορφώνοντας το αποκεντρωμένο metaverse.</a:t>
            </a:r>
          </a:p>
          <a:p>
            <a:endParaRPr lang="en-US" dirty="0"/>
          </a:p>
        </p:txBody>
      </p:sp>
      <p:pic>
        <p:nvPicPr>
          <p:cNvPr id="1026" name="Εικόνα 1">
            <a:extLst>
              <a:ext uri="{FF2B5EF4-FFF2-40B4-BE49-F238E27FC236}">
                <a16:creationId xmlns:a16="http://schemas.microsoft.com/office/drawing/2014/main" id="{9CD12D28-F681-8B98-FFA0-F349C535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857" y="4160161"/>
            <a:ext cx="3108325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6A73D-2AD3-80F6-727E-B27C0CB81D84}"/>
              </a:ext>
            </a:extLst>
          </p:cNvPr>
          <p:cNvSpPr txBox="1"/>
          <p:nvPr/>
        </p:nvSpPr>
        <p:spPr>
          <a:xfrm>
            <a:off x="1643974" y="6634264"/>
            <a:ext cx="397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77DD9-3D42-9F62-4463-4353DF111B2A}"/>
              </a:ext>
            </a:extLst>
          </p:cNvPr>
          <p:cNvSpPr txBox="1"/>
          <p:nvPr/>
        </p:nvSpPr>
        <p:spPr>
          <a:xfrm>
            <a:off x="1804857" y="6634264"/>
            <a:ext cx="38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6E3176E7-CA51-1F21-6AA3-0761F184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57" y="6579968"/>
            <a:ext cx="6118860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64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58023-37DC-4E63-8453-03B8C98EF2C3}"/>
              </a:ext>
            </a:extLst>
          </p:cNvPr>
          <p:cNvSpPr txBox="1"/>
          <p:nvPr/>
        </p:nvSpPr>
        <p:spPr>
          <a:xfrm>
            <a:off x="2107163" y="485191"/>
            <a:ext cx="7977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Εισαγωγή στο </a:t>
            </a:r>
            <a:r>
              <a:rPr lang="en-US" sz="2800" dirty="0">
                <a:latin typeface="+mj-lt"/>
              </a:rPr>
              <a:t>Metaverse </a:t>
            </a:r>
            <a:r>
              <a:rPr lang="el-GR" sz="2800" dirty="0">
                <a:latin typeface="+mj-lt"/>
              </a:rPr>
              <a:t>και ιστορική αναδρομή (συνέχεια)</a:t>
            </a:r>
            <a:endParaRPr lang="en-US" sz="2800" dirty="0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BBE2CE-7B53-7673-3E5D-4B7CA9556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7" y="1881417"/>
            <a:ext cx="4297363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9E32EEE-29AB-09F5-1482-7B6D383A9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24" y="1881417"/>
            <a:ext cx="2522537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Εικόνα 1">
            <a:extLst>
              <a:ext uri="{FF2B5EF4-FFF2-40B4-BE49-F238E27FC236}">
                <a16:creationId xmlns:a16="http://schemas.microsoft.com/office/drawing/2014/main" id="{B5E93BFC-1A31-1A10-2F60-B5981BAA5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05" y="1881417"/>
            <a:ext cx="3040063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9977F-372A-3F1D-1877-27D7788F8B50}"/>
              </a:ext>
            </a:extLst>
          </p:cNvPr>
          <p:cNvSpPr txBox="1"/>
          <p:nvPr/>
        </p:nvSpPr>
        <p:spPr>
          <a:xfrm>
            <a:off x="411737" y="5311302"/>
            <a:ext cx="3907344" cy="36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D353B8F1-72D8-0350-375E-A44059F1D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37" y="5240155"/>
            <a:ext cx="6118860" cy="313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39B79-9E1A-D07D-C867-280D2DF03656}"/>
              </a:ext>
            </a:extLst>
          </p:cNvPr>
          <p:cNvSpPr txBox="1"/>
          <p:nvPr/>
        </p:nvSpPr>
        <p:spPr>
          <a:xfrm>
            <a:off x="5515583" y="4542817"/>
            <a:ext cx="239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B46B75F6-9EC9-BE0F-7814-BDA19E01B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124" y="4284441"/>
            <a:ext cx="6118860" cy="313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60DB65-22EF-3583-1A08-2F1409FEE3C3}"/>
              </a:ext>
            </a:extLst>
          </p:cNvPr>
          <p:cNvSpPr txBox="1"/>
          <p:nvPr/>
        </p:nvSpPr>
        <p:spPr>
          <a:xfrm>
            <a:off x="8647889" y="4441413"/>
            <a:ext cx="295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A154D4D-19C1-3813-3898-BE2F4A3C5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438" y="4284351"/>
            <a:ext cx="6118860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1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6E578F-8B0A-DE45-10EB-B035D33C8CF5}"/>
              </a:ext>
            </a:extLst>
          </p:cNvPr>
          <p:cNvSpPr txBox="1"/>
          <p:nvPr/>
        </p:nvSpPr>
        <p:spPr>
          <a:xfrm>
            <a:off x="1724608" y="429208"/>
            <a:ext cx="8742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Εφαρμογές του </a:t>
            </a:r>
            <a:r>
              <a:rPr lang="en-US" sz="2800" dirty="0">
                <a:latin typeface="+mj-lt"/>
              </a:rPr>
              <a:t>Metaverse </a:t>
            </a:r>
            <a:r>
              <a:rPr lang="el-GR" sz="2800" dirty="0">
                <a:latin typeface="+mj-lt"/>
              </a:rPr>
              <a:t>στην Εκπαίδευση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28D62-7360-B564-2E64-C163EE69A5D1}"/>
              </a:ext>
            </a:extLst>
          </p:cNvPr>
          <p:cNvSpPr txBox="1"/>
          <p:nvPr/>
        </p:nvSpPr>
        <p:spPr>
          <a:xfrm>
            <a:off x="655525" y="2020961"/>
            <a:ext cx="46265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/>
              <a:t>Εικονικές</a:t>
            </a:r>
            <a:r>
              <a:rPr lang="en-US" altLang="en-US" b="1" dirty="0"/>
              <a:t> </a:t>
            </a:r>
            <a:r>
              <a:rPr lang="en-US" altLang="en-US" b="1" dirty="0" err="1"/>
              <a:t>Τάξεις</a:t>
            </a:r>
            <a:r>
              <a:rPr lang="en-US" altLang="en-US" b="1" dirty="0"/>
              <a:t> και </a:t>
            </a:r>
            <a:r>
              <a:rPr lang="en-US" altLang="en-US" b="1" dirty="0" err="1"/>
              <a:t>Περι</a:t>
            </a:r>
            <a:r>
              <a:rPr lang="en-US" altLang="en-US" b="1" dirty="0"/>
              <a:t>βάλλοντα Μάθησης: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l-GR" altLang="en-US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/>
              <a:t>Οι</a:t>
            </a:r>
            <a:r>
              <a:rPr lang="en-US" altLang="en-US" dirty="0"/>
              <a:t> </a:t>
            </a:r>
            <a:r>
              <a:rPr lang="en-US" altLang="en-US" dirty="0" err="1"/>
              <a:t>εικονικές</a:t>
            </a:r>
            <a:r>
              <a:rPr lang="en-US" altLang="en-US" dirty="0"/>
              <a:t> </a:t>
            </a:r>
            <a:r>
              <a:rPr lang="en-US" altLang="en-US" dirty="0" err="1"/>
              <a:t>τάξεις</a:t>
            </a:r>
            <a:r>
              <a:rPr lang="en-US" altLang="en-US" dirty="0"/>
              <a:t> </a:t>
            </a:r>
            <a:r>
              <a:rPr lang="en-US" altLang="en-US" dirty="0" err="1"/>
              <a:t>στο</a:t>
            </a:r>
            <a:r>
              <a:rPr lang="en-US" altLang="en-US" dirty="0"/>
              <a:t> metaverse π</a:t>
            </a:r>
            <a:r>
              <a:rPr lang="en-US" altLang="en-US" dirty="0" err="1"/>
              <a:t>ροσφέρουν</a:t>
            </a:r>
            <a:r>
              <a:rPr lang="en-US" altLang="en-US" dirty="0"/>
              <a:t> </a:t>
            </a:r>
            <a:r>
              <a:rPr lang="en-US" altLang="en-US" dirty="0" err="1"/>
              <a:t>δι</a:t>
            </a:r>
            <a:r>
              <a:rPr lang="en-US" altLang="en-US" dirty="0"/>
              <a:t>αδραστικά περιβάλλοντα όπου μαθητές και διδάσκοντες αλληλεπιδρούν σε πραγματικό χρόνο.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/>
              <a:t>Δυν</a:t>
            </a:r>
            <a:r>
              <a:rPr lang="en-US" altLang="en-US" dirty="0"/>
              <a:t>ατότητες για εξατομικευμένη μάθηση και προσαρμοσμένες εκπαιδευτικές εμπειρίες.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Η </a:t>
            </a:r>
            <a:r>
              <a:rPr lang="en-US" altLang="en-US" dirty="0" err="1"/>
              <a:t>εκ</a:t>
            </a:r>
            <a:r>
              <a:rPr lang="en-US" altLang="en-US" dirty="0"/>
              <a:t>παίδευση γίνεται πιο προσβάσιμη και ευέλικτη μέσω των εικονικών αυτών τάξεων.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B5081B-9EA8-931C-6D03-81353B145392}"/>
              </a:ext>
            </a:extLst>
          </p:cNvPr>
          <p:cNvSpPr txBox="1"/>
          <p:nvPr/>
        </p:nvSpPr>
        <p:spPr>
          <a:xfrm>
            <a:off x="5812011" y="3821377"/>
            <a:ext cx="55264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/>
              <a:t>Εκ</a:t>
            </a:r>
            <a:r>
              <a:rPr lang="en-US" altLang="en-US" b="1" dirty="0"/>
              <a:t>παιδευτικά Παιχνίδια και Προσομοιώσεις:</a:t>
            </a:r>
            <a:endParaRPr lang="el-GR" alt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/>
              <a:t>Το</a:t>
            </a:r>
            <a:r>
              <a:rPr lang="en-US" altLang="en-US" dirty="0"/>
              <a:t> metaverse πα</a:t>
            </a:r>
            <a:r>
              <a:rPr lang="en-US" altLang="en-US" dirty="0" err="1"/>
              <a:t>ρέχει</a:t>
            </a:r>
            <a:r>
              <a:rPr lang="en-US" altLang="en-US" dirty="0"/>
              <a:t> π</a:t>
            </a:r>
            <a:r>
              <a:rPr lang="en-US" altLang="en-US" dirty="0" err="1"/>
              <a:t>ροσομοιώσεις</a:t>
            </a:r>
            <a:r>
              <a:rPr lang="en-US" altLang="en-US" dirty="0"/>
              <a:t> και </a:t>
            </a:r>
            <a:r>
              <a:rPr lang="en-US" altLang="en-US" dirty="0" err="1"/>
              <a:t>εκ</a:t>
            </a:r>
            <a:r>
              <a:rPr lang="en-US" altLang="en-US" dirty="0"/>
              <a:t>παιδευτικά παιχνίδια που ενισχύουν τη βιωματική μάθηση.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/>
              <a:t>Οι</a:t>
            </a:r>
            <a:r>
              <a:rPr lang="en-US" altLang="en-US" dirty="0"/>
              <a:t> μα</a:t>
            </a:r>
            <a:r>
              <a:rPr lang="en-US" altLang="en-US" dirty="0" err="1"/>
              <a:t>θητές</a:t>
            </a:r>
            <a:r>
              <a:rPr lang="en-US" altLang="en-US" dirty="0"/>
              <a:t> μπ</a:t>
            </a:r>
            <a:r>
              <a:rPr lang="en-US" altLang="en-US" dirty="0" err="1"/>
              <a:t>ορούν</a:t>
            </a:r>
            <a:r>
              <a:rPr lang="en-US" altLang="en-US" dirty="0"/>
              <a:t> να </a:t>
            </a:r>
            <a:r>
              <a:rPr lang="en-US" altLang="en-US" dirty="0" err="1"/>
              <a:t>συμμετέχουν</a:t>
            </a:r>
            <a:r>
              <a:rPr lang="en-US" altLang="en-US" dirty="0"/>
              <a:t> </a:t>
            </a:r>
            <a:r>
              <a:rPr lang="en-US" altLang="en-US" dirty="0" err="1"/>
              <a:t>σε</a:t>
            </a:r>
            <a:r>
              <a:rPr lang="en-US" altLang="en-US" dirty="0"/>
              <a:t> </a:t>
            </a:r>
            <a:r>
              <a:rPr lang="en-US" altLang="en-US" dirty="0" err="1"/>
              <a:t>ρε</a:t>
            </a:r>
            <a:r>
              <a:rPr lang="en-US" altLang="en-US" dirty="0"/>
              <a:t>αλιστικές προσομοιώσεις για πρακτική εκπαίδευση σε διάφορους τομείς όπως η ιατρική και η μηχανική.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29541-512E-FFA0-1C8E-FC9B9F8BC767}"/>
              </a:ext>
            </a:extLst>
          </p:cNvPr>
          <p:cNvSpPr txBox="1"/>
          <p:nvPr/>
        </p:nvSpPr>
        <p:spPr>
          <a:xfrm>
            <a:off x="5812011" y="1397675"/>
            <a:ext cx="5724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/>
              <a:t>Συνεργ</a:t>
            </a:r>
            <a:r>
              <a:rPr lang="en-US" altLang="en-US" b="1" dirty="0"/>
              <a:t>ατικά Έργα και Δραστηριότητες:</a:t>
            </a:r>
            <a:endParaRPr lang="el-GR" alt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/>
              <a:t>Οι</a:t>
            </a:r>
            <a:r>
              <a:rPr lang="en-US" altLang="en-US" dirty="0"/>
              <a:t> μα</a:t>
            </a:r>
            <a:r>
              <a:rPr lang="en-US" altLang="en-US" dirty="0" err="1"/>
              <a:t>θητές</a:t>
            </a:r>
            <a:r>
              <a:rPr lang="en-US" altLang="en-US" dirty="0"/>
              <a:t> μπ</a:t>
            </a:r>
            <a:r>
              <a:rPr lang="en-US" altLang="en-US" dirty="0" err="1"/>
              <a:t>ορούν</a:t>
            </a:r>
            <a:r>
              <a:rPr lang="en-US" altLang="en-US" dirty="0"/>
              <a:t> να </a:t>
            </a:r>
            <a:r>
              <a:rPr lang="en-US" altLang="en-US" dirty="0" err="1"/>
              <a:t>συνεργάζοντ</a:t>
            </a:r>
            <a:r>
              <a:rPr lang="en-US" altLang="en-US" dirty="0"/>
              <a:t>αι από απόσταση σε κοινά έργα και να συμμετέχουν σε ομαδικές δραστηριότητες σε εικονικά περιβάλλοντα.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Η </a:t>
            </a:r>
            <a:r>
              <a:rPr lang="en-US" altLang="en-US" dirty="0" err="1"/>
              <a:t>συνεργ</a:t>
            </a:r>
            <a:r>
              <a:rPr lang="en-US" altLang="en-US" dirty="0"/>
              <a:t>ασία ενισχύεται μέσω διαδραστικών εργαλείων και κοινόχρηστων χώρων εργασίας.</a:t>
            </a:r>
          </a:p>
        </p:txBody>
      </p:sp>
    </p:spTree>
    <p:extLst>
      <p:ext uri="{BB962C8B-B14F-4D97-AF65-F5344CB8AC3E}">
        <p14:creationId xmlns:p14="http://schemas.microsoft.com/office/powerpoint/2010/main" val="3351896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14384-8998-8D0A-AB1F-2F73314348F2}"/>
              </a:ext>
            </a:extLst>
          </p:cNvPr>
          <p:cNvSpPr txBox="1"/>
          <p:nvPr/>
        </p:nvSpPr>
        <p:spPr>
          <a:xfrm>
            <a:off x="2895600" y="53502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Decentralized Identity Management (DIM)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276A4-D604-B41E-072D-41D60081DE02}"/>
              </a:ext>
            </a:extLst>
          </p:cNvPr>
          <p:cNvSpPr txBox="1"/>
          <p:nvPr/>
        </p:nvSpPr>
        <p:spPr>
          <a:xfrm>
            <a:off x="525294" y="1058240"/>
            <a:ext cx="5570706" cy="315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Τι είναι το DIM: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DIM (</a:t>
            </a:r>
            <a:r>
              <a:rPr lang="el-GR" dirty="0" err="1"/>
              <a:t>Decentralized</a:t>
            </a:r>
            <a:r>
              <a:rPr lang="el-GR" dirty="0"/>
              <a:t> </a:t>
            </a:r>
            <a:r>
              <a:rPr lang="el-GR" dirty="0" err="1"/>
              <a:t>Identity</a:t>
            </a:r>
            <a:r>
              <a:rPr lang="el-GR" dirty="0"/>
              <a:t> </a:t>
            </a:r>
            <a:r>
              <a:rPr lang="el-GR" dirty="0" err="1"/>
              <a:t>Management</a:t>
            </a:r>
            <a:r>
              <a:rPr lang="el-GR" dirty="0"/>
              <a:t>) είναι ένα σύστημα που επιτρέπει την αποκεντρωμένη διαχείριση ταυτότητας των μαθητών, χωρίς την ανάγκη για κεντρικές αρχές.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Χρησιμοποιεί το </a:t>
            </a:r>
            <a:r>
              <a:rPr lang="el-GR" dirty="0" err="1"/>
              <a:t>blockchain</a:t>
            </a:r>
            <a:r>
              <a:rPr lang="el-GR" dirty="0"/>
              <a:t> για την ασφαλή αποθήκευση και επαλήθευση των ψηφιακών ταυτοτήτων, εξασφαλίζοντας την ακεραιότητα και την </a:t>
            </a:r>
            <a:r>
              <a:rPr lang="el-GR" dirty="0" err="1"/>
              <a:t>ιδιωτικότητα</a:t>
            </a:r>
            <a:r>
              <a:rPr lang="el-GR" dirty="0"/>
              <a:t> των δεδομένων.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BEFA4-50E6-CE68-53EF-056AC3F040FA}"/>
              </a:ext>
            </a:extLst>
          </p:cNvPr>
          <p:cNvSpPr txBox="1"/>
          <p:nvPr/>
        </p:nvSpPr>
        <p:spPr>
          <a:xfrm>
            <a:off x="6095999" y="1058240"/>
            <a:ext cx="55707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err="1"/>
              <a:t>DIDs</a:t>
            </a:r>
            <a:r>
              <a:rPr lang="el-GR" b="1" dirty="0"/>
              <a:t> (</a:t>
            </a:r>
            <a:r>
              <a:rPr lang="el-GR" b="1" dirty="0" err="1"/>
              <a:t>Decentralized</a:t>
            </a:r>
            <a:r>
              <a:rPr lang="el-GR" b="1" dirty="0"/>
              <a:t> </a:t>
            </a:r>
            <a:r>
              <a:rPr lang="el-GR" b="1" dirty="0" err="1"/>
              <a:t>Identifiers</a:t>
            </a:r>
            <a:r>
              <a:rPr lang="el-GR" b="1" dirty="0"/>
              <a:t>):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Τα </a:t>
            </a:r>
            <a:r>
              <a:rPr lang="el-GR" dirty="0" err="1"/>
              <a:t>DIDs</a:t>
            </a:r>
            <a:r>
              <a:rPr lang="el-GR" dirty="0"/>
              <a:t> είναι αποκεντρωμένα αναγνωριστικά που επιτρέπουν στους χρήστες να δημιουργούν και να ελέγχουν την ψηφιακή τους ταυτότητα.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Αποτελούν τη βάση του συστήματος DIM, διευκολύνοντας την ασφαλή και αμετάβλητη διαχείριση προσωπικών πληροφοριών.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43B3-7372-28AB-BC67-44E54B0BA120}"/>
              </a:ext>
            </a:extLst>
          </p:cNvPr>
          <p:cNvSpPr txBox="1"/>
          <p:nvPr/>
        </p:nvSpPr>
        <p:spPr>
          <a:xfrm>
            <a:off x="6095998" y="3429000"/>
            <a:ext cx="5570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err="1"/>
              <a:t>VCs</a:t>
            </a:r>
            <a:r>
              <a:rPr lang="el-GR" b="1" dirty="0"/>
              <a:t> (</a:t>
            </a:r>
            <a:r>
              <a:rPr lang="el-GR" b="1" dirty="0" err="1"/>
              <a:t>Verifiable</a:t>
            </a:r>
            <a:r>
              <a:rPr lang="el-GR" b="1" dirty="0"/>
              <a:t> </a:t>
            </a:r>
            <a:r>
              <a:rPr lang="el-GR" b="1" dirty="0" err="1"/>
              <a:t>Credentials</a:t>
            </a:r>
            <a:r>
              <a:rPr lang="el-GR" b="1" dirty="0"/>
              <a:t>):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Τα </a:t>
            </a:r>
            <a:r>
              <a:rPr lang="el-GR" dirty="0" err="1"/>
              <a:t>VCs</a:t>
            </a:r>
            <a:r>
              <a:rPr lang="el-GR" dirty="0"/>
              <a:t> είναι επαληθεύσιμα πιστοποιητικά, όπως ακαδημαϊκές πιστοποιήσεις και επαγγελματικά προσόντα, τα οποία μπορούν να αποθηκεύονται και να επαληθεύονται μέσω του </a:t>
            </a:r>
            <a:r>
              <a:rPr lang="el-GR" dirty="0" err="1"/>
              <a:t>blockchain</a:t>
            </a:r>
            <a:r>
              <a:rPr lang="el-G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μαθητές μπορούν να χρησιμοποιούν τα </a:t>
            </a:r>
            <a:r>
              <a:rPr lang="el-GR" dirty="0" err="1"/>
              <a:t>VCs</a:t>
            </a:r>
            <a:r>
              <a:rPr lang="el-GR" dirty="0"/>
              <a:t> για να αποδεικνύουν τις δεξιότητες και τα προσόντα τους με απόλυτη αξιοπιστία.</a:t>
            </a:r>
          </a:p>
          <a:p>
            <a:endParaRPr lang="en-US" dirty="0"/>
          </a:p>
        </p:txBody>
      </p:sp>
      <p:pic>
        <p:nvPicPr>
          <p:cNvPr id="4098" name="Εικόνα 1">
            <a:extLst>
              <a:ext uri="{FF2B5EF4-FFF2-40B4-BE49-F238E27FC236}">
                <a16:creationId xmlns:a16="http://schemas.microsoft.com/office/drawing/2014/main" id="{2F785CE2-AF9E-535F-2207-A1824B20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196" y="3922680"/>
            <a:ext cx="41529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63AA3-9EAF-4ED6-2AAF-3B78B8192EA9}"/>
              </a:ext>
            </a:extLst>
          </p:cNvPr>
          <p:cNvSpPr txBox="1"/>
          <p:nvPr/>
        </p:nvSpPr>
        <p:spPr>
          <a:xfrm>
            <a:off x="1147864" y="6478621"/>
            <a:ext cx="46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7570AA0C-87B1-96D6-6182-6C366E06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96" y="6419672"/>
            <a:ext cx="6118860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4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3F37FB-7AB0-623F-7693-FE05E6CF9C26}"/>
              </a:ext>
            </a:extLst>
          </p:cNvPr>
          <p:cNvSpPr txBox="1"/>
          <p:nvPr/>
        </p:nvSpPr>
        <p:spPr>
          <a:xfrm>
            <a:off x="1719943" y="438539"/>
            <a:ext cx="875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Ο ρόλος των </a:t>
            </a:r>
            <a:r>
              <a:rPr lang="el-GR" sz="2800" dirty="0" err="1">
                <a:latin typeface="+mj-lt"/>
              </a:rPr>
              <a:t>Avatars</a:t>
            </a:r>
            <a:r>
              <a:rPr lang="el-GR" sz="2800" dirty="0">
                <a:latin typeface="+mj-lt"/>
              </a:rPr>
              <a:t> στην Εκπαίδευση μέσω του </a:t>
            </a:r>
            <a:r>
              <a:rPr lang="el-GR" sz="2800" dirty="0" err="1">
                <a:latin typeface="+mj-lt"/>
              </a:rPr>
              <a:t>Metaverse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2FDAD-4B00-91CE-9731-0D496D2AE99A}"/>
              </a:ext>
            </a:extLst>
          </p:cNvPr>
          <p:cNvSpPr txBox="1"/>
          <p:nvPr/>
        </p:nvSpPr>
        <p:spPr>
          <a:xfrm>
            <a:off x="466531" y="961759"/>
            <a:ext cx="56294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Τι είναι τα </a:t>
            </a:r>
            <a:r>
              <a:rPr lang="el-GR" b="1" dirty="0" err="1"/>
              <a:t>Avatars</a:t>
            </a:r>
            <a:r>
              <a:rPr lang="el-GR" b="1" dirty="0"/>
              <a:t>: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Τα </a:t>
            </a:r>
            <a:r>
              <a:rPr lang="el-GR" dirty="0" err="1"/>
              <a:t>avatars</a:t>
            </a:r>
            <a:r>
              <a:rPr lang="el-GR" dirty="0"/>
              <a:t> είναι ψηφιακές αναπαραστάσεις των μαθητών και των διδασκόντων στο </a:t>
            </a:r>
            <a:r>
              <a:rPr lang="el-GR" dirty="0" err="1"/>
              <a:t>metaverse</a:t>
            </a:r>
            <a:r>
              <a:rPr lang="el-GR" dirty="0"/>
              <a:t>, που διευκολύνουν την αλληλεπίδραση και την εμπειρία μάθησης σε εικονικά περιβάλλοντα.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Προσαρμόζονται ώστε να αντικατοπτρίζουν την προσωπικότητα και τις ανάγκες των χρηστών.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B706-EFAA-EBC2-457A-F30C050C7168}"/>
              </a:ext>
            </a:extLst>
          </p:cNvPr>
          <p:cNvSpPr txBox="1"/>
          <p:nvPr/>
        </p:nvSpPr>
        <p:spPr>
          <a:xfrm>
            <a:off x="550506" y="3429000"/>
            <a:ext cx="5545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Λειτουργίες των </a:t>
            </a:r>
            <a:r>
              <a:rPr lang="el-GR" b="1" dirty="0" err="1"/>
              <a:t>Avatars</a:t>
            </a:r>
            <a:r>
              <a:rPr lang="el-GR" b="1" dirty="0"/>
              <a:t>:</a:t>
            </a:r>
          </a:p>
          <a:p>
            <a:endParaRPr lang="el-GR" dirty="0"/>
          </a:p>
          <a:p>
            <a:r>
              <a:rPr lang="el-GR" b="1" dirty="0"/>
              <a:t>Δημιουργία </a:t>
            </a:r>
            <a:r>
              <a:rPr lang="el-GR" b="1" dirty="0" err="1"/>
              <a:t>Ενσυναίσθησης</a:t>
            </a:r>
            <a:r>
              <a:rPr lang="el-GR" b="1" dirty="0"/>
              <a:t> και Ενσωμάτωσης: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Τα </a:t>
            </a:r>
            <a:r>
              <a:rPr lang="el-GR" dirty="0" err="1"/>
              <a:t>avatars</a:t>
            </a:r>
            <a:r>
              <a:rPr lang="el-GR" dirty="0"/>
              <a:t> συμβάλλουν στην ανάπτυξη </a:t>
            </a:r>
            <a:r>
              <a:rPr lang="el-GR" dirty="0" err="1"/>
              <a:t>ενσυναίσθησης</a:t>
            </a:r>
            <a:r>
              <a:rPr lang="el-GR" dirty="0"/>
              <a:t> μεταξύ των μαθητών, διευκολύνοντας τη συνεργασία και την ενσωμάτωσή τους σε ψηφιακές τάξεις.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Προάγουν την ισότητα και την αποδοχή μεταξύ μαθητών διαφορετικών υποβάθρων.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7E913-2E90-7327-2677-42A28A473C4F}"/>
              </a:ext>
            </a:extLst>
          </p:cNvPr>
          <p:cNvSpPr txBox="1"/>
          <p:nvPr/>
        </p:nvSpPr>
        <p:spPr>
          <a:xfrm>
            <a:off x="6095999" y="961759"/>
            <a:ext cx="56294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Επικοινωνία και Αλληλεπίδραση: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Μέσω των </a:t>
            </a:r>
            <a:r>
              <a:rPr lang="el-GR" dirty="0" err="1"/>
              <a:t>avatars</a:t>
            </a:r>
            <a:r>
              <a:rPr lang="el-GR" dirty="0"/>
              <a:t>, οι μαθητές μπορούν να </a:t>
            </a:r>
            <a:r>
              <a:rPr lang="el-GR" dirty="0" err="1"/>
              <a:t>αλληλεπιδρούν</a:t>
            </a:r>
            <a:r>
              <a:rPr lang="el-GR" dirty="0"/>
              <a:t> με τους συμμαθητές και τους διδάσκοντες τους σε πραγματικό χρόνο, δημιουργώντας ένα δυναμικό μαθησιακό περιβάλλον.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Διευκολύνουν τη συμμετοχική μάθηση μέσω συζητήσεων, παρουσιάσεων και συνεργατικών δραστηριοτήτων.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912F1-71C9-6A2A-AE1E-BF02AE8FD38E}"/>
              </a:ext>
            </a:extLst>
          </p:cNvPr>
          <p:cNvSpPr txBox="1"/>
          <p:nvPr/>
        </p:nvSpPr>
        <p:spPr>
          <a:xfrm>
            <a:off x="6095998" y="3429000"/>
            <a:ext cx="5408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Επαλήθευση και Ασφάλεια Ταυτότητας: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σύστημα </a:t>
            </a:r>
            <a:r>
              <a:rPr lang="el-GR" dirty="0" err="1"/>
              <a:t>Decentralized</a:t>
            </a:r>
            <a:r>
              <a:rPr lang="el-GR" dirty="0"/>
              <a:t> </a:t>
            </a:r>
            <a:r>
              <a:rPr lang="el-GR" dirty="0" err="1"/>
              <a:t>Identity</a:t>
            </a:r>
            <a:r>
              <a:rPr lang="el-GR" dirty="0"/>
              <a:t> </a:t>
            </a:r>
            <a:r>
              <a:rPr lang="el-GR" dirty="0" err="1"/>
              <a:t>Management</a:t>
            </a:r>
            <a:r>
              <a:rPr lang="el-GR" dirty="0"/>
              <a:t> (DIM) διασφαλίζει ότι τα </a:t>
            </a:r>
            <a:r>
              <a:rPr lang="el-GR" dirty="0" err="1"/>
              <a:t>avatars</a:t>
            </a:r>
            <a:r>
              <a:rPr lang="el-GR" dirty="0"/>
              <a:t> συνδέονται με έγκυρες ταυτότητες, εξασφαλίζοντας την αυθεντικότητα των χρηστών και αποτρέποντας την πλαστογραφία.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6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2CA03-A754-2992-610A-DB27D94C9743}"/>
              </a:ext>
            </a:extLst>
          </p:cNvPr>
          <p:cNvSpPr txBox="1"/>
          <p:nvPr/>
        </p:nvSpPr>
        <p:spPr>
          <a:xfrm>
            <a:off x="1719943" y="438539"/>
            <a:ext cx="8752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Ο ρόλος των </a:t>
            </a:r>
            <a:r>
              <a:rPr lang="el-GR" sz="2800" dirty="0" err="1">
                <a:latin typeface="+mj-lt"/>
              </a:rPr>
              <a:t>Avatars</a:t>
            </a:r>
            <a:r>
              <a:rPr lang="el-GR" sz="2800" dirty="0">
                <a:latin typeface="+mj-lt"/>
              </a:rPr>
              <a:t> στην Εκπαίδευση μέσω του </a:t>
            </a:r>
            <a:r>
              <a:rPr lang="el-GR" sz="2800" dirty="0" err="1">
                <a:latin typeface="+mj-lt"/>
              </a:rPr>
              <a:t>Metaverse</a:t>
            </a:r>
            <a:r>
              <a:rPr lang="el-GR" sz="2800" dirty="0">
                <a:latin typeface="+mj-lt"/>
              </a:rPr>
              <a:t> (συνέχεια)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8E115-01D8-364A-1AF3-2ECB61E94021}"/>
              </a:ext>
            </a:extLst>
          </p:cNvPr>
          <p:cNvSpPr txBox="1"/>
          <p:nvPr/>
        </p:nvSpPr>
        <p:spPr>
          <a:xfrm>
            <a:off x="653143" y="1859339"/>
            <a:ext cx="54428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err="1"/>
              <a:t>Διαλειτουργικότητα</a:t>
            </a:r>
            <a:r>
              <a:rPr lang="el-GR" b="1" dirty="0"/>
              <a:t> και Διαφορετικά Εκπαιδευτικά Περιβάλλοντα: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Τα </a:t>
            </a:r>
            <a:r>
              <a:rPr lang="el-GR" dirty="0" err="1"/>
              <a:t>avatars</a:t>
            </a:r>
            <a:r>
              <a:rPr lang="el-GR" dirty="0"/>
              <a:t> μπορούν να χρησιμοποιηθούν σε διάφορες πλατφόρμες και εικονικά περιβάλλοντα, επιτρέποντας τη μεταφορά της ψηφιακής ταυτότητας των χρηστών μεταξύ διαφορετικών εκπαιδευτικών εργαλείων και συστημάτων.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Διευκολύνουν τη μάθηση σε πολυδιάστατα περιβάλλοντα, ενισχύοντας την προσαρμοστικότητα των μαθητών.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BE8FE-A31F-DF9F-1DC9-01C6D78C24A9}"/>
              </a:ext>
            </a:extLst>
          </p:cNvPr>
          <p:cNvSpPr txBox="1"/>
          <p:nvPr/>
        </p:nvSpPr>
        <p:spPr>
          <a:xfrm>
            <a:off x="6466114" y="1859339"/>
            <a:ext cx="50727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err="1"/>
              <a:t>Εμβυθιστική</a:t>
            </a:r>
            <a:r>
              <a:rPr lang="el-GR" b="1" dirty="0"/>
              <a:t> Μάθηση και Διεπιστημονική Εκπαίδευση: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Τα </a:t>
            </a:r>
            <a:r>
              <a:rPr lang="el-GR" dirty="0" err="1"/>
              <a:t>avatars</a:t>
            </a:r>
            <a:r>
              <a:rPr lang="el-GR" dirty="0"/>
              <a:t> προωθούν την </a:t>
            </a:r>
            <a:r>
              <a:rPr lang="el-GR" dirty="0" err="1"/>
              <a:t>εμβυθιστική</a:t>
            </a:r>
            <a:r>
              <a:rPr lang="el-GR" dirty="0"/>
              <a:t> μάθηση, επιτρέποντας στους μαθητές να συμμετέχουν σε </a:t>
            </a:r>
            <a:r>
              <a:rPr lang="el-GR" dirty="0" err="1"/>
              <a:t>διαδραστικές</a:t>
            </a:r>
            <a:r>
              <a:rPr lang="el-GR" dirty="0"/>
              <a:t> και εικονικές εκπαιδευτικές δραστηριότητες.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Η χρήση τους ενισχύει τη διεπιστημονική εκπαίδευση, επιτρέποντας τη σύνδεση διαφόρων εκπαιδευτικών πεδίων μέσω ψηφιακών προσομοιώσεων.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96ECC3-6056-456B-AAD2-D6971D8775A9}"/>
              </a:ext>
            </a:extLst>
          </p:cNvPr>
          <p:cNvSpPr txBox="1"/>
          <p:nvPr/>
        </p:nvSpPr>
        <p:spPr>
          <a:xfrm>
            <a:off x="4038600" y="401216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Μελέτη Περίπτωσης - Κίνα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3629A-C985-8FC6-361B-8BB83335E1CC}"/>
              </a:ext>
            </a:extLst>
          </p:cNvPr>
          <p:cNvSpPr txBox="1"/>
          <p:nvPr/>
        </p:nvSpPr>
        <p:spPr>
          <a:xfrm>
            <a:off x="531845" y="1443839"/>
            <a:ext cx="56481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Χρήση του </a:t>
            </a:r>
            <a:r>
              <a:rPr lang="el-GR" b="1" dirty="0" err="1"/>
              <a:t>Metaverse</a:t>
            </a:r>
            <a:r>
              <a:rPr lang="el-GR" b="1" dirty="0"/>
              <a:t> στην Εκπαίδευση:</a:t>
            </a:r>
          </a:p>
          <a:p>
            <a:endParaRPr lang="el-GR" b="1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Στην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Κίν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α, το metaverse χρησιμοποιείται στην ανώτατη εκπαίδευση για την προώθηση της καινοτομίας και της επιχειρηματικότητας.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Η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τεχνολογί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 προσφέρει εικονικά περιβάλλοντα μάθησης, ενισχύοντας τη συμμετοχή των φοιτητών σε διαδραστικές δραστηριότητες και την ανάπτυξη πρακτικών δεξιοτήτων.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00E41-FC8D-3406-1549-E91BBFB8B2AF}"/>
              </a:ext>
            </a:extLst>
          </p:cNvPr>
          <p:cNvSpPr txBox="1"/>
          <p:nvPr/>
        </p:nvSpPr>
        <p:spPr>
          <a:xfrm>
            <a:off x="531845" y="4583160"/>
            <a:ext cx="5564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Προκλήσεις: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Έλλειψη κατάλληλων υποδομών και εξοπλισμού.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Ανάγκη για περαιτέρω εκπαίδευση των διδασκόντων και την ανάπτυξη κατάλληλων υποδομών​​.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A3DB77-E5EA-3A03-C216-5A39414CA95C}"/>
              </a:ext>
            </a:extLst>
          </p:cNvPr>
          <p:cNvSpPr txBox="1"/>
          <p:nvPr/>
        </p:nvSpPr>
        <p:spPr>
          <a:xfrm>
            <a:off x="6179975" y="1859339"/>
            <a:ext cx="54055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Αποτελέσματα: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φοιτητές ανέπτυξαν βελτιωμένες δεξιότητες συνεργασίας και επίλυσης προβλημάτων μέσω της συμμετοχής τους σε εικονικά εκπαιδευτικά περιβάλλοντα.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l-GR" dirty="0" err="1"/>
              <a:t>metaverse</a:t>
            </a:r>
            <a:r>
              <a:rPr lang="el-GR" dirty="0"/>
              <a:t> συνέβαλε στη δημιουργία νέων μορφών εκπαιδευτικής διδασκαλίας και μάθησης, αλλά οι υποδομές και η τεχνογνωσία παραμένουν περιορισμένοι παράγοντες επιτυχίας.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86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61A133-BB2C-E8BE-12F4-8B73375AEDD5}"/>
              </a:ext>
            </a:extLst>
          </p:cNvPr>
          <p:cNvSpPr txBox="1"/>
          <p:nvPr/>
        </p:nvSpPr>
        <p:spPr>
          <a:xfrm>
            <a:off x="2680996" y="410547"/>
            <a:ext cx="6830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Μελέτη Περίπτωσης - Ισπανία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0C02-79D9-D062-EEB6-A6C6D72AC293}"/>
              </a:ext>
            </a:extLst>
          </p:cNvPr>
          <p:cNvSpPr txBox="1"/>
          <p:nvPr/>
        </p:nvSpPr>
        <p:spPr>
          <a:xfrm>
            <a:off x="811763" y="1276807"/>
            <a:ext cx="5284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Χρήση του </a:t>
            </a:r>
            <a:r>
              <a:rPr lang="el-GR" b="1" dirty="0" err="1"/>
              <a:t>Metaverse</a:t>
            </a:r>
            <a:r>
              <a:rPr lang="el-GR" b="1" dirty="0"/>
              <a:t> στην Εκπαίδευση: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Στην Ισπανία, τα πανεπιστήμια χρησιμοποιούν το </a:t>
            </a:r>
            <a:r>
              <a:rPr lang="el-GR" dirty="0" err="1"/>
              <a:t>metaverse</a:t>
            </a:r>
            <a:r>
              <a:rPr lang="el-GR" dirty="0"/>
              <a:t> για την ενίσχυση της καινοτομίας και την προσαρμογή της διδασκαλίας σε σύγχρονες τεχνολογικές πρακτικές.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Η τεχνολογία επιτρέπει τη δημιουργία εικονικών τάξεων και </a:t>
            </a:r>
            <a:r>
              <a:rPr lang="el-GR" dirty="0" err="1"/>
              <a:t>διαδραστικών</a:t>
            </a:r>
            <a:r>
              <a:rPr lang="el-GR" dirty="0"/>
              <a:t> δραστηριοτήτων για την προώθηση της συμμετοχής των φοιτητών.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7EB8D-01E8-6E34-1385-112884B1852F}"/>
              </a:ext>
            </a:extLst>
          </p:cNvPr>
          <p:cNvSpPr txBox="1"/>
          <p:nvPr/>
        </p:nvSpPr>
        <p:spPr>
          <a:xfrm>
            <a:off x="811762" y="4139129"/>
            <a:ext cx="5284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Προκλήσεις: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Έλλειψη υποδομών και κατάλληλου εξοπλισμού.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Ανάγκη περαιτέρω εκπαίδευσης των διδασκόντων και αντιμετώπισης ζητημάτων προστασίας δεδομένων​.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7474C-2830-94D7-CCC5-5874C4657515}"/>
              </a:ext>
            </a:extLst>
          </p:cNvPr>
          <p:cNvSpPr txBox="1"/>
          <p:nvPr/>
        </p:nvSpPr>
        <p:spPr>
          <a:xfrm>
            <a:off x="6096000" y="1997839"/>
            <a:ext cx="5284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Αποτελέσματα: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φοιτητές ανέφεραν αυξημένη συμμετοχή και ενδιαφέρον για τα εκπαιδευτικά προγράμματα που ενσωμάτωσαν το </a:t>
            </a:r>
            <a:r>
              <a:rPr lang="el-GR" dirty="0" err="1"/>
              <a:t>metaverse</a:t>
            </a:r>
            <a:r>
              <a:rPr lang="el-G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Παρατηρήθηκε βελτίωση στις δεξιότητες επίλυσης προβλημάτων και συνεργασίας, με τους φοιτητές να εμπλέκονται ενεργά σε ψηφιακές κοινότητες μάθησης.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69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B4EAB-1414-23FE-5361-3FDA3533EF17}"/>
              </a:ext>
            </a:extLst>
          </p:cNvPr>
          <p:cNvSpPr txBox="1"/>
          <p:nvPr/>
        </p:nvSpPr>
        <p:spPr>
          <a:xfrm>
            <a:off x="2662334" y="429208"/>
            <a:ext cx="6867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Μελέτη Περίπτωσης - Κύπρος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14766-A355-E3BD-0A70-C852F38DEAF7}"/>
              </a:ext>
            </a:extLst>
          </p:cNvPr>
          <p:cNvSpPr txBox="1"/>
          <p:nvPr/>
        </p:nvSpPr>
        <p:spPr>
          <a:xfrm>
            <a:off x="877077" y="982176"/>
            <a:ext cx="5218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Χρήση του </a:t>
            </a:r>
            <a:r>
              <a:rPr lang="el-GR" b="1" dirty="0" err="1"/>
              <a:t>Metaverse</a:t>
            </a:r>
            <a:r>
              <a:rPr lang="el-GR" b="1" dirty="0"/>
              <a:t> στο Πανεπιστήμιο Λευκωσίας (UNIC):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UNIC είναι πρωτοπόρο στη χρήση του </a:t>
            </a:r>
            <a:r>
              <a:rPr lang="el-GR" dirty="0" err="1"/>
              <a:t>metaverse</a:t>
            </a:r>
            <a:r>
              <a:rPr lang="el-GR" dirty="0"/>
              <a:t> και του </a:t>
            </a:r>
            <a:r>
              <a:rPr lang="el-GR" dirty="0" err="1"/>
              <a:t>blockchain</a:t>
            </a:r>
            <a:r>
              <a:rPr lang="el-GR" dirty="0"/>
              <a:t> στην εκπαίδευση.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Χρησιμοποιεί το </a:t>
            </a:r>
            <a:r>
              <a:rPr lang="el-GR" dirty="0" err="1"/>
              <a:t>metaverse</a:t>
            </a:r>
            <a:r>
              <a:rPr lang="el-GR" dirty="0"/>
              <a:t> για τη διεξαγωγή μαθημάτων με ενσωμάτωση </a:t>
            </a:r>
            <a:r>
              <a:rPr lang="el-GR" dirty="0" err="1"/>
              <a:t>NFTs</a:t>
            </a:r>
            <a:r>
              <a:rPr lang="el-GR" dirty="0"/>
              <a:t> και έξυπνων συμβολαίων, ενισχύοντας τις ψηφιακές δεξιότητες των φοιτητών.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C0C25-15DA-ADEB-2B31-F2499BD2B6CE}"/>
              </a:ext>
            </a:extLst>
          </p:cNvPr>
          <p:cNvSpPr txBox="1"/>
          <p:nvPr/>
        </p:nvSpPr>
        <p:spPr>
          <a:xfrm>
            <a:off x="6095999" y="1997839"/>
            <a:ext cx="52189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Αποτελέσματα: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Πανεπιστήμιο Λευκωσίας (UNIC) διαμόρφωσε ένα νέο πρότυπο ανώτατης εκπαίδευσης, εστιάζοντας στην καινοτομία και τη βελτίωση της εκπαιδευτικής εμπειρίας.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φοιτητές ανέπτυξαν πρακτικές δεξιότητες σε εικονικά περιβάλλοντα, αυξάνοντας τις επαγγελματικές τους προοπτικές.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689E8-B3C1-2ADF-9A87-EADD175C7584}"/>
              </a:ext>
            </a:extLst>
          </p:cNvPr>
          <p:cNvSpPr txBox="1"/>
          <p:nvPr/>
        </p:nvSpPr>
        <p:spPr>
          <a:xfrm>
            <a:off x="877077" y="3844498"/>
            <a:ext cx="52189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Προκλήσεις: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Ανάγκη για εκτεταμένη εκπαίδευση των διδασκόντων στην υιοθέτηση του </a:t>
            </a:r>
            <a:r>
              <a:rPr lang="el-GR" dirty="0" err="1"/>
              <a:t>metaverse</a:t>
            </a:r>
            <a:r>
              <a:rPr lang="el-GR" dirty="0"/>
              <a:t> και του </a:t>
            </a:r>
            <a:r>
              <a:rPr lang="el-GR" dirty="0" err="1"/>
              <a:t>blockchain</a:t>
            </a:r>
            <a:r>
              <a:rPr lang="el-G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Διασφάλιση της προστασίας των προσωπικών δεδομένων και αντιμετώπιση θεμάτων </a:t>
            </a:r>
            <a:r>
              <a:rPr lang="el-GR" dirty="0" err="1"/>
              <a:t>ιδιωτικότητας</a:t>
            </a:r>
            <a:r>
              <a:rPr lang="el-GR" dirty="0"/>
              <a:t> και ασφάλειας, καθώς τα δεδομένα διαχειρίζονται μέσω αποκεντρωμένων τεχνολογιών​​.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98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3A280-4FDC-D148-6568-7D2DDE6D6054}"/>
              </a:ext>
            </a:extLst>
          </p:cNvPr>
          <p:cNvSpPr txBox="1"/>
          <p:nvPr/>
        </p:nvSpPr>
        <p:spPr>
          <a:xfrm>
            <a:off x="3379236" y="410547"/>
            <a:ext cx="543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Πλεονεκτήματα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BBB0D-2C2C-4994-A69E-54015CAD98A6}"/>
              </a:ext>
            </a:extLst>
          </p:cNvPr>
          <p:cNvSpPr txBox="1"/>
          <p:nvPr/>
        </p:nvSpPr>
        <p:spPr>
          <a:xfrm>
            <a:off x="662472" y="933767"/>
            <a:ext cx="5433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Διαφάνεια και Ασφάλεια: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l-GR" dirty="0" err="1"/>
              <a:t>blockchain</a:t>
            </a:r>
            <a:r>
              <a:rPr lang="el-GR" dirty="0"/>
              <a:t> παρέχει αμετάβλητη και ασφαλή αποθήκευση των εκπαιδευτικών δεδομένων, διασφαλίζοντας την αυθεντικότητα και την ακεραιότητα των πιστοποιήσεων.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F01E5-8393-E6B3-4938-7F5AD23CCB36}"/>
              </a:ext>
            </a:extLst>
          </p:cNvPr>
          <p:cNvSpPr txBox="1"/>
          <p:nvPr/>
        </p:nvSpPr>
        <p:spPr>
          <a:xfrm>
            <a:off x="662471" y="2972380"/>
            <a:ext cx="54335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Ευκολία στην Πρόσβαση και Επαλήθευση: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μαθητές και οι εργοδότες μπορούν να επαληθεύουν τα πιστοποιητικά και τις δεξιότητες με ευκολία, μειώνοντας τη γραφειοκρατία.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86882-BFAF-E2A3-0F79-FF30E3D74A17}"/>
              </a:ext>
            </a:extLst>
          </p:cNvPr>
          <p:cNvSpPr txBox="1"/>
          <p:nvPr/>
        </p:nvSpPr>
        <p:spPr>
          <a:xfrm>
            <a:off x="662470" y="4549676"/>
            <a:ext cx="54335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Εξατομίκευση και Παρακολούθηση Προόδου: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μαθητές έχουν πρόσβαση στα εκπαιδευτικά τους αρχεία, μπορούν να παρακολουθούν την πρόοδό τους και να προσαρμόζουν τη μάθησή τους.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19F46-5702-96CC-E73C-1DABDDDA1EC3}"/>
              </a:ext>
            </a:extLst>
          </p:cNvPr>
          <p:cNvSpPr txBox="1"/>
          <p:nvPr/>
        </p:nvSpPr>
        <p:spPr>
          <a:xfrm>
            <a:off x="6096001" y="933767"/>
            <a:ext cx="54335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err="1"/>
              <a:t>Διαδραστική</a:t>
            </a:r>
            <a:r>
              <a:rPr lang="el-GR" b="1" dirty="0"/>
              <a:t> και Ελκυστική Μάθηση: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Η τεχνολογία </a:t>
            </a:r>
            <a:r>
              <a:rPr lang="el-GR" dirty="0" err="1"/>
              <a:t>blockchain</a:t>
            </a:r>
            <a:r>
              <a:rPr lang="el-GR" dirty="0"/>
              <a:t> επιτρέπει την ενσωμάτωση </a:t>
            </a:r>
            <a:r>
              <a:rPr lang="el-GR" dirty="0" err="1"/>
              <a:t>διαδραστικών</a:t>
            </a:r>
            <a:r>
              <a:rPr lang="el-GR" dirty="0"/>
              <a:t> εκπαιδευτικών εργαλείων, καθιστώντας τη μάθηση πιο ελκυστική.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5F763-1192-32A5-1DC7-D159168DC28E}"/>
              </a:ext>
            </a:extLst>
          </p:cNvPr>
          <p:cNvSpPr txBox="1"/>
          <p:nvPr/>
        </p:nvSpPr>
        <p:spPr>
          <a:xfrm>
            <a:off x="6095997" y="2518351"/>
            <a:ext cx="5433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Καλλιέργεια Δεξιοτήτων Συνεργασίας και Κριτικής Σκέψης: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Η χρήση του </a:t>
            </a:r>
            <a:r>
              <a:rPr lang="el-GR" dirty="0" err="1"/>
              <a:t>blockchain</a:t>
            </a:r>
            <a:r>
              <a:rPr lang="el-GR" dirty="0"/>
              <a:t> ενθαρρύνει την ανάπτυξη δεξιοτήτων συνεργασίας και κριτικής σκέψης μέσω ψηφιακών περιβαλλόντων μάθησης.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5ECEB-E30C-0603-39C2-5874B1BDF6D7}"/>
              </a:ext>
            </a:extLst>
          </p:cNvPr>
          <p:cNvSpPr txBox="1"/>
          <p:nvPr/>
        </p:nvSpPr>
        <p:spPr>
          <a:xfrm>
            <a:off x="6095993" y="4272677"/>
            <a:ext cx="5433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Προσβασιμότητα και Ενσωμάτωση: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Εξασφαλίζει ισότιμη πρόσβαση στην εκπαίδευση, δίνοντας στους μαθητές δυνατότητες μάθησης ανεξάρτητα από τη γεωγραφική τοποθεσία ή την κοινωνικοοικονομική τους κατάσταση.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9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C1BAC-BDDB-89E1-721D-583C2E7F2081}"/>
              </a:ext>
            </a:extLst>
          </p:cNvPr>
          <p:cNvSpPr txBox="1"/>
          <p:nvPr/>
        </p:nvSpPr>
        <p:spPr>
          <a:xfrm>
            <a:off x="4945224" y="391885"/>
            <a:ext cx="2301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ΕΙΣΑΓΩΓΗ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9EB71-C72D-5032-D488-2059AD1C0721}"/>
              </a:ext>
            </a:extLst>
          </p:cNvPr>
          <p:cNvSpPr txBox="1"/>
          <p:nvPr/>
        </p:nvSpPr>
        <p:spPr>
          <a:xfrm>
            <a:off x="783771" y="1478702"/>
            <a:ext cx="1093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l-GR" dirty="0"/>
              <a:t>Η παρούσα εργασία διερευνά πώς η τεχνολογία του </a:t>
            </a:r>
            <a:r>
              <a:rPr lang="el-GR" dirty="0" err="1"/>
              <a:t>blockchain</a:t>
            </a:r>
            <a:r>
              <a:rPr lang="el-GR" dirty="0"/>
              <a:t> μπορεί να ενσωματωθεί στο εκπαιδευτικό σύστημα, εστιάζοντας στη βελτίωση της διαχείρισης των εκπαιδευτικών δεδομένων και στην ενίσχυση της ασφάλειας και διαφάνειας.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092E6-F238-A68A-72EB-5A6D9E6B4DB3}"/>
              </a:ext>
            </a:extLst>
          </p:cNvPr>
          <p:cNvSpPr txBox="1"/>
          <p:nvPr/>
        </p:nvSpPr>
        <p:spPr>
          <a:xfrm>
            <a:off x="858416" y="2752531"/>
            <a:ext cx="5237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Σκοπός και στόχοι</a:t>
            </a:r>
          </a:p>
          <a:p>
            <a:pPr algn="ctr"/>
            <a:endParaRPr lang="el-G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Ανάλυση των πλεονεκτημάτων και προκλήσεων με την ενσωμάτωση του </a:t>
            </a:r>
            <a:r>
              <a:rPr lang="el-GR" dirty="0" err="1"/>
              <a:t>blockchain</a:t>
            </a:r>
            <a:r>
              <a:rPr lang="el-GR" dirty="0"/>
              <a:t> στην εκπαίδευση.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Αξιολόγηση της τεχνολογίας σε επίπεδο ασφάλειας, ακεραιότητας και αξιοπιστίας των εκπαιδευτικών δεδομένων.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27C9A-9D33-CAC5-CD2E-59FD03853AB8}"/>
              </a:ext>
            </a:extLst>
          </p:cNvPr>
          <p:cNvSpPr txBox="1"/>
          <p:nvPr/>
        </p:nvSpPr>
        <p:spPr>
          <a:xfrm>
            <a:off x="6481665" y="2847668"/>
            <a:ext cx="5237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Καινοτομία</a:t>
            </a:r>
          </a:p>
          <a:p>
            <a:pPr algn="ctr"/>
            <a:endParaRPr lang="el-G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Η καινοτομία της έρευνας έγκειται στη σύγκλιση του </a:t>
            </a:r>
            <a:r>
              <a:rPr lang="el-GR" dirty="0" err="1"/>
              <a:t>blockchain</a:t>
            </a:r>
            <a:r>
              <a:rPr lang="el-GR" dirty="0"/>
              <a:t> με άλλες τεχνολογίες, όπως η τεχνητή νοημοσύνη και το </a:t>
            </a:r>
            <a:r>
              <a:rPr lang="el-GR" dirty="0" err="1"/>
              <a:t>metaverse</a:t>
            </a:r>
            <a:r>
              <a:rPr lang="el-GR" dirty="0"/>
              <a:t>, για την ανάπτυξη προηγμένων εκπαιδευτικών περιβαλλόντων.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2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BAD46-2ADF-2D59-B548-105AFF508609}"/>
              </a:ext>
            </a:extLst>
          </p:cNvPr>
          <p:cNvSpPr txBox="1"/>
          <p:nvPr/>
        </p:nvSpPr>
        <p:spPr>
          <a:xfrm>
            <a:off x="3379236" y="410547"/>
            <a:ext cx="543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Πλεονεκτήματα (συνέχεια)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C588E-E687-AF40-4E99-615692458C1F}"/>
              </a:ext>
            </a:extLst>
          </p:cNvPr>
          <p:cNvSpPr txBox="1"/>
          <p:nvPr/>
        </p:nvSpPr>
        <p:spPr>
          <a:xfrm>
            <a:off x="438538" y="1674674"/>
            <a:ext cx="4879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/>
              <a:t>Ασφ</a:t>
            </a:r>
            <a:r>
              <a:rPr lang="en-US" altLang="en-US" b="1" dirty="0"/>
              <a:t>αλής και Διαφανής Διαχείριση Δεδομένων: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l-GR" altLang="en-US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Η </a:t>
            </a:r>
            <a:r>
              <a:rPr lang="en-US" altLang="en-US" dirty="0" err="1"/>
              <a:t>τεχνολογί</a:t>
            </a:r>
            <a:r>
              <a:rPr lang="en-US" altLang="en-US" dirty="0"/>
              <a:t>α blockchain παρέχει ασφαλή και διαφανή διαχείριση των δεδομένων, διασφαλίζοντας την ιδιωτικότητα και την προστασία των προσωπικών πληροφοριών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1925DBF-2BFC-E3D1-F4A2-87C11FDF3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9821A-9B29-236C-4B09-DBE6C8F4CA83}"/>
              </a:ext>
            </a:extLst>
          </p:cNvPr>
          <p:cNvSpPr txBox="1"/>
          <p:nvPr/>
        </p:nvSpPr>
        <p:spPr>
          <a:xfrm>
            <a:off x="6095999" y="1674674"/>
            <a:ext cx="5657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Εξατομίκευση και Ενίσχυση της Μάθησης: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Η δυνατότητα προσαρμογής της μαθησιακής διαδικασίας σύμφωνα με τις ανάγκες κάθε μαθητή, προωθώντας την εξατομικευμένη μάθηση.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47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7EB1BA-50EB-D29A-B5BC-197FA6EAB43D}"/>
              </a:ext>
            </a:extLst>
          </p:cNvPr>
          <p:cNvSpPr txBox="1"/>
          <p:nvPr/>
        </p:nvSpPr>
        <p:spPr>
          <a:xfrm>
            <a:off x="3063551" y="466531"/>
            <a:ext cx="6064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Προκλήσεις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75103-D557-F226-0756-E5B73D6CF05B}"/>
              </a:ext>
            </a:extLst>
          </p:cNvPr>
          <p:cNvSpPr txBox="1"/>
          <p:nvPr/>
        </p:nvSpPr>
        <p:spPr>
          <a:xfrm>
            <a:off x="886407" y="989751"/>
            <a:ext cx="52095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Τεχνική Πολυπλοκότητα και Κόστος: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Η υιοθέτηση του </a:t>
            </a:r>
            <a:r>
              <a:rPr lang="el-GR" dirty="0" err="1"/>
              <a:t>blockchain</a:t>
            </a:r>
            <a:r>
              <a:rPr lang="el-GR" dirty="0"/>
              <a:t> απαιτεί υψηλή τεχνική εξειδίκευση και σημαντικούς πόρους για την ανάπτυξη και συντήρηση των υποδομών.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97960-BBB9-F2C2-4112-46FCB562492F}"/>
              </a:ext>
            </a:extLst>
          </p:cNvPr>
          <p:cNvSpPr txBox="1"/>
          <p:nvPr/>
        </p:nvSpPr>
        <p:spPr>
          <a:xfrm>
            <a:off x="886407" y="2744077"/>
            <a:ext cx="5209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Κλιμάκωση και Απόδοση: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Οι περιορισμοί επεκτασιμότητας και απόδοσης της τεχνολογίας </a:t>
            </a:r>
            <a:r>
              <a:rPr lang="el-GR" dirty="0" err="1"/>
              <a:t>blockchain</a:t>
            </a:r>
            <a:r>
              <a:rPr lang="el-GR" dirty="0"/>
              <a:t> ενδέχεται να αποτελέσουν εμπόδια για την ευρεία εφαρμογή της.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04364-A7C8-6938-E54F-36872FD8FE75}"/>
              </a:ext>
            </a:extLst>
          </p:cNvPr>
          <p:cNvSpPr txBox="1"/>
          <p:nvPr/>
        </p:nvSpPr>
        <p:spPr>
          <a:xfrm>
            <a:off x="886407" y="4775402"/>
            <a:ext cx="5209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err="1"/>
              <a:t>Ιδιωτικότητα</a:t>
            </a:r>
            <a:r>
              <a:rPr lang="el-GR" b="1" dirty="0"/>
              <a:t> και Ασφάλεια: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 και το </a:t>
            </a:r>
            <a:r>
              <a:rPr lang="el-GR" dirty="0" err="1"/>
              <a:t>blockchain</a:t>
            </a:r>
            <a:r>
              <a:rPr lang="el-GR" dirty="0"/>
              <a:t> παρέχει ασφάλεια, απαιτούνται επιπλέον μέτρα για την προστασία της </a:t>
            </a:r>
            <a:r>
              <a:rPr lang="el-GR" dirty="0" err="1"/>
              <a:t>ιδιωτικότητας</a:t>
            </a:r>
            <a:r>
              <a:rPr lang="el-GR" dirty="0"/>
              <a:t> των μαθητών και την ασφαλή διαχείριση των προσωπικών τους δεδομένων.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3DA6A-C607-D48E-9D87-410C33C2EACB}"/>
              </a:ext>
            </a:extLst>
          </p:cNvPr>
          <p:cNvSpPr txBox="1"/>
          <p:nvPr/>
        </p:nvSpPr>
        <p:spPr>
          <a:xfrm>
            <a:off x="6096000" y="989751"/>
            <a:ext cx="5209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Τεχνικές Απαιτήσεις και Υποδομές: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Η υλοποίηση του </a:t>
            </a:r>
            <a:r>
              <a:rPr lang="el-GR" dirty="0" err="1"/>
              <a:t>blockchain</a:t>
            </a:r>
            <a:r>
              <a:rPr lang="el-GR" dirty="0"/>
              <a:t> απαιτεί την ανάπτυξη κατάλληλων υποδομών, κάτι που μπορεί να είναι δύσκολο για ορισμένα εκπαιδευτικά ιδρύματα.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A35E3-D41F-C568-8866-23B8ED705CF4}"/>
              </a:ext>
            </a:extLst>
          </p:cNvPr>
          <p:cNvSpPr txBox="1"/>
          <p:nvPr/>
        </p:nvSpPr>
        <p:spPr>
          <a:xfrm>
            <a:off x="6096000" y="2744077"/>
            <a:ext cx="5209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Προσαρμογή και Εκπαίδευση Χρηστών: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εκπαιδευτικό προσωπικό και οι μαθητές πρέπει να εκπαιδευτούν στη χρήση της νέας τεχνολογίας, κάτι που μπορεί να καθυστερήσει την πλήρη υιοθέτηση του </a:t>
            </a:r>
            <a:r>
              <a:rPr lang="el-GR" dirty="0" err="1"/>
              <a:t>blockchain</a:t>
            </a:r>
            <a:r>
              <a:rPr lang="el-GR" dirty="0"/>
              <a:t>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513B8-CF24-3FBE-1553-37D40EED049E}"/>
              </a:ext>
            </a:extLst>
          </p:cNvPr>
          <p:cNvSpPr txBox="1"/>
          <p:nvPr/>
        </p:nvSpPr>
        <p:spPr>
          <a:xfrm>
            <a:off x="6095999" y="4775402"/>
            <a:ext cx="5209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Ηθικά και Κοινωνικά Ζητήματα: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Η εφαρμογή του </a:t>
            </a:r>
            <a:r>
              <a:rPr lang="el-GR" dirty="0" err="1"/>
              <a:t>blockchain</a:t>
            </a:r>
            <a:r>
              <a:rPr lang="el-GR" dirty="0"/>
              <a:t> στην εκπαίδευση εγείρει ηθικά και κοινωνικά ζητήματα που πρέπει να αντιμετωπιστούν, όπως η ισότητα στην πρόσβαση και η χρήση των δεδομένων.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90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A88A5-2155-356E-43FC-DE0D74852360}"/>
              </a:ext>
            </a:extLst>
          </p:cNvPr>
          <p:cNvSpPr txBox="1"/>
          <p:nvPr/>
        </p:nvSpPr>
        <p:spPr>
          <a:xfrm>
            <a:off x="3063551" y="466531"/>
            <a:ext cx="6064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Προκλήσεις (συνέχεια)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26B6-3EFB-9BC3-B545-87C6601956BA}"/>
              </a:ext>
            </a:extLst>
          </p:cNvPr>
          <p:cNvSpPr txBox="1"/>
          <p:nvPr/>
        </p:nvSpPr>
        <p:spPr>
          <a:xfrm>
            <a:off x="807394" y="1397675"/>
            <a:ext cx="5288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err="1"/>
              <a:t>Διαλειτουργικότητα</a:t>
            </a:r>
            <a:r>
              <a:rPr lang="el-GR" b="1" dirty="0"/>
              <a:t> και Ενοποίηση Συστημάτων: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Δυσκολίες προκύπτουν από την ανάγκη διασύνδεσης του </a:t>
            </a:r>
            <a:r>
              <a:rPr lang="el-GR" dirty="0" err="1"/>
              <a:t>blockchain</a:t>
            </a:r>
            <a:r>
              <a:rPr lang="el-GR" dirty="0"/>
              <a:t> με υπάρχοντα εκπαιδευτικά συστήματα, που ενδέχεται να μην είναι συμβατά.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C86BB-D030-015B-CC34-61938B7CFF09}"/>
              </a:ext>
            </a:extLst>
          </p:cNvPr>
          <p:cNvSpPr txBox="1"/>
          <p:nvPr/>
        </p:nvSpPr>
        <p:spPr>
          <a:xfrm>
            <a:off x="807394" y="3429000"/>
            <a:ext cx="5288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Νομικό και Ρυθμιστικό Πλαίσιο: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Η απουσία ενιαίου νομικού πλαισίου και ρυθμιστικών προτύπων για τη χρήση του </a:t>
            </a:r>
            <a:r>
              <a:rPr lang="el-GR" dirty="0" err="1"/>
              <a:t>blockchain</a:t>
            </a:r>
            <a:r>
              <a:rPr lang="el-GR" dirty="0"/>
              <a:t> αποτελεί σημαντική πρόκληση για την εφαρμογή του στην εκπαίδευση.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EED5A-C0AB-F2A6-C4E9-0ADE2F3B124C}"/>
              </a:ext>
            </a:extLst>
          </p:cNvPr>
          <p:cNvSpPr txBox="1"/>
          <p:nvPr/>
        </p:nvSpPr>
        <p:spPr>
          <a:xfrm>
            <a:off x="6096001" y="2413337"/>
            <a:ext cx="52886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Αντίσταση στην Αλλαγή: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Πολλά εκπαιδευτικά ιδρύματα και χρήστες ενδέχεται να αντισταθούν στην αλλαγή, καθυστερώντας την υιοθέτηση της νέας τεχνολογίας.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7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1E9E26-34B5-A3B0-6E62-19C2AE95774B}"/>
              </a:ext>
            </a:extLst>
          </p:cNvPr>
          <p:cNvSpPr txBox="1"/>
          <p:nvPr/>
        </p:nvSpPr>
        <p:spPr>
          <a:xfrm>
            <a:off x="3688702" y="447517"/>
            <a:ext cx="4814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Συμπεράσματα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EA2AA-CBB3-A663-6EED-3C779235AC93}"/>
              </a:ext>
            </a:extLst>
          </p:cNvPr>
          <p:cNvSpPr txBox="1"/>
          <p:nvPr/>
        </p:nvSpPr>
        <p:spPr>
          <a:xfrm>
            <a:off x="600269" y="1859339"/>
            <a:ext cx="55454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Στρατηγικές για την Επίλυση των Προκλήσεων: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/>
              <a:t>Εκπαίδευση Χρηστών και Προσωπικού:</a:t>
            </a:r>
            <a:r>
              <a:rPr lang="el-GR" dirty="0"/>
              <a:t> Προγράμματα κατάρτισης για την κατανόηση και χρήση του </a:t>
            </a:r>
            <a:r>
              <a:rPr lang="el-GR" dirty="0" err="1"/>
              <a:t>blockchain</a:t>
            </a:r>
            <a:r>
              <a:rPr lang="el-G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/>
              <a:t>Ανάπτυξη Κανονιστικού Πλαισίου: </a:t>
            </a:r>
            <a:r>
              <a:rPr lang="el-GR" dirty="0"/>
              <a:t>Δημιουργία κανονισμών για ασφάλεια και </a:t>
            </a:r>
            <a:r>
              <a:rPr lang="el-GR" dirty="0" err="1"/>
              <a:t>διαλειτουργικότητα</a:t>
            </a:r>
            <a:r>
              <a:rPr lang="el-G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/>
              <a:t>Επενδύσεις σε Υποδομές: </a:t>
            </a:r>
            <a:r>
              <a:rPr lang="el-GR" dirty="0"/>
              <a:t>Επενδύσεις για την ανάπτυξη των απαραίτητων τεχνολογικών υποδομών.</a:t>
            </a:r>
          </a:p>
          <a:p>
            <a:endParaRPr lang="el-GR" b="1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0A754-3EB4-6DCA-5929-0EFAB9F7768A}"/>
              </a:ext>
            </a:extLst>
          </p:cNvPr>
          <p:cNvSpPr txBox="1"/>
          <p:nvPr/>
        </p:nvSpPr>
        <p:spPr>
          <a:xfrm>
            <a:off x="6145763" y="1694879"/>
            <a:ext cx="54459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Μελλοντικές Προοπτικές:</a:t>
            </a:r>
          </a:p>
          <a:p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/>
              <a:t>Ενσωμάτωση </a:t>
            </a:r>
            <a:r>
              <a:rPr lang="el-GR" b="1" dirty="0" err="1"/>
              <a:t>Blockchain</a:t>
            </a:r>
            <a:r>
              <a:rPr lang="el-GR" b="1" dirty="0"/>
              <a:t> με Αναδυόμενες Τεχνολογίες: </a:t>
            </a:r>
            <a:r>
              <a:rPr lang="el-GR" dirty="0" err="1"/>
              <a:t>Blockchain</a:t>
            </a:r>
            <a:r>
              <a:rPr lang="el-GR" dirty="0"/>
              <a:t>, </a:t>
            </a:r>
            <a:r>
              <a:rPr lang="el-GR" dirty="0" err="1"/>
              <a:t>Metaverse</a:t>
            </a:r>
            <a:r>
              <a:rPr lang="el-GR" dirty="0"/>
              <a:t> και τεχνητή νοημοσύνη για εξατομικευμένη και </a:t>
            </a:r>
            <a:r>
              <a:rPr lang="el-GR" dirty="0" err="1"/>
              <a:t>διαδραστική</a:t>
            </a:r>
            <a:r>
              <a:rPr lang="el-GR" dirty="0"/>
              <a:t> μάθηση.</a:t>
            </a:r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/>
              <a:t>Αυξημένη Προσβασιμότητα και Εξατομίκευση: </a:t>
            </a:r>
            <a:r>
              <a:rPr lang="el-GR" dirty="0"/>
              <a:t>Ενίσχυση της πρόσβασης στην εκπαίδευση με ασφάλεια και διαφάνεια.</a:t>
            </a:r>
            <a:endParaRPr lang="el-G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/>
              <a:t>Μελλοντικές Έρευνες: </a:t>
            </a:r>
            <a:r>
              <a:rPr lang="el-GR" dirty="0"/>
              <a:t>Εφαρμογές </a:t>
            </a:r>
            <a:r>
              <a:rPr lang="el-GR" dirty="0" err="1"/>
              <a:t>blockchain</a:t>
            </a:r>
            <a:r>
              <a:rPr lang="el-GR" dirty="0"/>
              <a:t> σε διάφορα επίπεδα εκπαίδευσης.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9477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6E2BEA-6312-2D38-6BD4-8C1E7E78FB41}"/>
              </a:ext>
            </a:extLst>
          </p:cNvPr>
          <p:cNvSpPr txBox="1"/>
          <p:nvPr/>
        </p:nvSpPr>
        <p:spPr>
          <a:xfrm>
            <a:off x="3097764" y="1698877"/>
            <a:ext cx="5859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Ευχαριστώ πολύ</a:t>
            </a:r>
            <a:r>
              <a:rPr lang="en-US" sz="2800" dirty="0">
                <a:latin typeface="+mj-lt"/>
              </a:rPr>
              <a:t> </a:t>
            </a:r>
            <a:r>
              <a:rPr lang="el-GR" sz="2800" dirty="0">
                <a:latin typeface="+mj-lt"/>
              </a:rPr>
              <a:t>για τον χρόνο σας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DD2D9-BCD3-5CF9-CC1D-9C5C618ABA64}"/>
              </a:ext>
            </a:extLst>
          </p:cNvPr>
          <p:cNvSpPr txBox="1"/>
          <p:nvPr/>
        </p:nvSpPr>
        <p:spPr>
          <a:xfrm>
            <a:off x="4530013" y="2948473"/>
            <a:ext cx="2995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1607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C1B192-C3DF-41A5-3A5B-B5FC07DAC8BA}"/>
              </a:ext>
            </a:extLst>
          </p:cNvPr>
          <p:cNvSpPr txBox="1"/>
          <p:nvPr/>
        </p:nvSpPr>
        <p:spPr>
          <a:xfrm>
            <a:off x="3665375" y="484839"/>
            <a:ext cx="486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Περιεχόμενα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448E4-CC2B-8EEC-6482-FA94A224FEE6}"/>
              </a:ext>
            </a:extLst>
          </p:cNvPr>
          <p:cNvSpPr txBox="1"/>
          <p:nvPr/>
        </p:nvSpPr>
        <p:spPr>
          <a:xfrm>
            <a:off x="2429070" y="100805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Ορισμός και Βασικές Αρχές του </a:t>
            </a:r>
            <a:r>
              <a:rPr lang="el-GR" sz="1800" dirty="0" err="1">
                <a:latin typeface="+mj-lt"/>
              </a:rPr>
              <a:t>Blockchain</a:t>
            </a:r>
            <a:endParaRPr lang="en-US" sz="1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D3DAF-B66D-5644-CEE1-C328DB17ECA9}"/>
              </a:ext>
            </a:extLst>
          </p:cNvPr>
          <p:cNvSpPr txBox="1"/>
          <p:nvPr/>
        </p:nvSpPr>
        <p:spPr>
          <a:xfrm>
            <a:off x="2429070" y="139767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Εξέλιξη και Τεχνικές Λεπτομέρειες του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endParaRPr lang="en-US" sz="1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DEEA1-03F9-42C4-8280-7382E5876775}"/>
              </a:ext>
            </a:extLst>
          </p:cNvPr>
          <p:cNvSpPr txBox="1"/>
          <p:nvPr/>
        </p:nvSpPr>
        <p:spPr>
          <a:xfrm>
            <a:off x="2429070" y="1756864"/>
            <a:ext cx="669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Ιστορική Αναδρομή των Τεχνολογιών στην Εκπαίδευση</a:t>
            </a:r>
            <a:endParaRPr lang="en-US" sz="18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1F4AA-7890-1F2F-0680-B42FBDCB9B34}"/>
              </a:ext>
            </a:extLst>
          </p:cNvPr>
          <p:cNvSpPr txBox="1"/>
          <p:nvPr/>
        </p:nvSpPr>
        <p:spPr>
          <a:xfrm>
            <a:off x="2429070" y="211605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Σύγχρονες Ψηφιακές Τάσεις στην Εκπαίδευση</a:t>
            </a:r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6689E-563F-F98B-E1D0-E5204A8C5265}"/>
              </a:ext>
            </a:extLst>
          </p:cNvPr>
          <p:cNvSpPr txBox="1"/>
          <p:nvPr/>
        </p:nvSpPr>
        <p:spPr>
          <a:xfrm>
            <a:off x="2429070" y="248538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Εφαρμογές του </a:t>
            </a:r>
            <a:r>
              <a:rPr lang="el-GR" sz="1800" dirty="0" err="1">
                <a:latin typeface="+mj-lt"/>
              </a:rPr>
              <a:t>Blockchain</a:t>
            </a:r>
            <a:r>
              <a:rPr lang="el-GR" sz="1800" dirty="0">
                <a:latin typeface="+mj-lt"/>
              </a:rPr>
              <a:t> στην Εκπαίδευση</a:t>
            </a:r>
            <a:endParaRPr lang="en-US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D3F14-CE5D-371B-7938-F89A7B1B6791}"/>
              </a:ext>
            </a:extLst>
          </p:cNvPr>
          <p:cNvSpPr txBox="1"/>
          <p:nvPr/>
        </p:nvSpPr>
        <p:spPr>
          <a:xfrm>
            <a:off x="2429070" y="283443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Εισαγωγή στο </a:t>
            </a:r>
            <a:r>
              <a:rPr lang="en-US" sz="1800" dirty="0">
                <a:latin typeface="+mj-lt"/>
              </a:rPr>
              <a:t>Metaverse </a:t>
            </a:r>
            <a:r>
              <a:rPr lang="el-GR" sz="1800" dirty="0">
                <a:latin typeface="+mj-lt"/>
              </a:rPr>
              <a:t>και ιστορική αναδρομή</a:t>
            </a:r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633272-A709-D167-BB97-26AE388F5E3D}"/>
              </a:ext>
            </a:extLst>
          </p:cNvPr>
          <p:cNvSpPr txBox="1"/>
          <p:nvPr/>
        </p:nvSpPr>
        <p:spPr>
          <a:xfrm>
            <a:off x="2429070" y="322405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Εφαρμογές του </a:t>
            </a:r>
            <a:r>
              <a:rPr lang="en-US" sz="1800" dirty="0">
                <a:latin typeface="+mj-lt"/>
              </a:rPr>
              <a:t>Metaverse </a:t>
            </a:r>
            <a:r>
              <a:rPr lang="el-GR" sz="1800" dirty="0">
                <a:latin typeface="+mj-lt"/>
              </a:rPr>
              <a:t>στην Εκπαίδευση</a:t>
            </a:r>
            <a:endParaRPr lang="en-US" sz="18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E105B-820F-FB74-246E-54B998AA0504}"/>
              </a:ext>
            </a:extLst>
          </p:cNvPr>
          <p:cNvSpPr txBox="1"/>
          <p:nvPr/>
        </p:nvSpPr>
        <p:spPr>
          <a:xfrm>
            <a:off x="2429070" y="359338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Decentralized Identity Management (DIM)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0A4B97-DAA2-8501-D30C-A70F0D3CB42F}"/>
              </a:ext>
            </a:extLst>
          </p:cNvPr>
          <p:cNvSpPr txBox="1"/>
          <p:nvPr/>
        </p:nvSpPr>
        <p:spPr>
          <a:xfrm>
            <a:off x="2429069" y="3952574"/>
            <a:ext cx="7113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Ο ρόλος των </a:t>
            </a:r>
            <a:r>
              <a:rPr lang="el-GR" sz="1800" dirty="0" err="1">
                <a:latin typeface="+mj-lt"/>
              </a:rPr>
              <a:t>Avatars</a:t>
            </a:r>
            <a:r>
              <a:rPr lang="el-GR" sz="1800" dirty="0">
                <a:latin typeface="+mj-lt"/>
              </a:rPr>
              <a:t> στην Εκπαίδευση μέσω του </a:t>
            </a:r>
            <a:r>
              <a:rPr lang="el-GR" sz="1800" dirty="0" err="1">
                <a:latin typeface="+mj-lt"/>
              </a:rPr>
              <a:t>Metaverse</a:t>
            </a:r>
            <a:endParaRPr lang="en-US" sz="18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6BCE49-68A1-F95D-D8E8-0BFA079076B2}"/>
              </a:ext>
            </a:extLst>
          </p:cNvPr>
          <p:cNvSpPr txBox="1"/>
          <p:nvPr/>
        </p:nvSpPr>
        <p:spPr>
          <a:xfrm>
            <a:off x="2429070" y="433204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Μελέτη Περίπτωσης - Κίνα</a:t>
            </a:r>
            <a:endParaRPr lang="en-US" sz="18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B5BFE-B467-F10C-8EB5-BE07E6B006E3}"/>
              </a:ext>
            </a:extLst>
          </p:cNvPr>
          <p:cNvSpPr txBox="1"/>
          <p:nvPr/>
        </p:nvSpPr>
        <p:spPr>
          <a:xfrm>
            <a:off x="2429070" y="470137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Μελέτη Περίπτωσης - Ισπανία</a:t>
            </a:r>
            <a:endParaRPr lang="en-US" sz="18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F979C-1D0A-AE64-07C9-4C73EB66A2A4}"/>
              </a:ext>
            </a:extLst>
          </p:cNvPr>
          <p:cNvSpPr txBox="1"/>
          <p:nvPr/>
        </p:nvSpPr>
        <p:spPr>
          <a:xfrm>
            <a:off x="2429070" y="507071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Μελέτη Περίπτωσης - Κύπρος</a:t>
            </a:r>
            <a:endParaRPr lang="en-US" sz="18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3FDA5-5C12-19F5-9100-FEE9B34896B2}"/>
              </a:ext>
            </a:extLst>
          </p:cNvPr>
          <p:cNvSpPr txBox="1"/>
          <p:nvPr/>
        </p:nvSpPr>
        <p:spPr>
          <a:xfrm>
            <a:off x="2429070" y="541976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Πλεονεκτήματα</a:t>
            </a:r>
            <a:endParaRPr lang="en-US" sz="18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F3FEF3-35B6-387B-1DCA-55D1DC3A496B}"/>
              </a:ext>
            </a:extLst>
          </p:cNvPr>
          <p:cNvSpPr txBox="1"/>
          <p:nvPr/>
        </p:nvSpPr>
        <p:spPr>
          <a:xfrm>
            <a:off x="2429070" y="579868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Προκλήσεις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E1B1F4-1FE9-D739-7AB5-B81C20E35BD3}"/>
              </a:ext>
            </a:extLst>
          </p:cNvPr>
          <p:cNvSpPr txBox="1"/>
          <p:nvPr/>
        </p:nvSpPr>
        <p:spPr>
          <a:xfrm>
            <a:off x="2429070" y="617761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>
                <a:latin typeface="+mj-lt"/>
              </a:rPr>
              <a:t>Συμπεράσματα</a:t>
            </a: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96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4D4CEA-828C-481A-8D44-0280973A7938}"/>
              </a:ext>
            </a:extLst>
          </p:cNvPr>
          <p:cNvSpPr txBox="1"/>
          <p:nvPr/>
        </p:nvSpPr>
        <p:spPr>
          <a:xfrm>
            <a:off x="2898710" y="587829"/>
            <a:ext cx="6394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Ορισμός και Βασικές Αρχές του </a:t>
            </a:r>
            <a:r>
              <a:rPr lang="el-GR" sz="2800" dirty="0" err="1">
                <a:latin typeface="+mj-lt"/>
              </a:rPr>
              <a:t>Blockchain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4CF67-5AA4-9006-DFD5-D0B08D8D62ED}"/>
              </a:ext>
            </a:extLst>
          </p:cNvPr>
          <p:cNvSpPr txBox="1"/>
          <p:nvPr/>
        </p:nvSpPr>
        <p:spPr>
          <a:xfrm>
            <a:off x="687354" y="1390968"/>
            <a:ext cx="4590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Τι είναι το </a:t>
            </a:r>
            <a:r>
              <a:rPr lang="el-GR" b="1" dirty="0" err="1"/>
              <a:t>Blockchain</a:t>
            </a:r>
            <a:r>
              <a:rPr lang="el-GR" b="1" dirty="0"/>
              <a:t>;</a:t>
            </a:r>
          </a:p>
          <a:p>
            <a:pPr algn="ctr"/>
            <a:endParaRPr lang="el-GR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l-GR" dirty="0" err="1"/>
              <a:t>blockchain</a:t>
            </a:r>
            <a:r>
              <a:rPr lang="el-GR" dirty="0"/>
              <a:t> είναι μια καινοτόμος τεχνολογία αποθήκευσης και διαχείρισης δεδομένων.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Αποτελείται από μια αλυσίδα μπλοκ που περιέχουν δεδομένα συναλλαγών.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Είναι αποκεντρωμένο και βασίζεται σε κρυπτογραφικές τεχνικές για την ασφάλεια.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CEB05-B955-2BD8-0F59-C608776D074B}"/>
              </a:ext>
            </a:extLst>
          </p:cNvPr>
          <p:cNvSpPr txBox="1"/>
          <p:nvPr/>
        </p:nvSpPr>
        <p:spPr>
          <a:xfrm>
            <a:off x="6095999" y="1390968"/>
            <a:ext cx="48612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Βασικές Αρχές:</a:t>
            </a:r>
          </a:p>
          <a:p>
            <a:pPr algn="ctr"/>
            <a:endParaRPr lang="el-GR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 err="1"/>
              <a:t>Peer-to-peer</a:t>
            </a:r>
            <a:r>
              <a:rPr lang="el-GR" dirty="0"/>
              <a:t> (P2P) δίκτυο χωρίς μεσολαβητές.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Αμετάβλητο κοινό εδάφιο συναλλαγών (</a:t>
            </a:r>
            <a:r>
              <a:rPr lang="el-GR" dirty="0" err="1"/>
              <a:t>ledger</a:t>
            </a:r>
            <a:r>
              <a:rPr lang="el-GR" dirty="0"/>
              <a:t>).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Χρήση ψηφιακών υπογραφών και κρυπτογράφησης για την ακεραιότητα των δεδομένων.</a:t>
            </a:r>
          </a:p>
          <a:p>
            <a:endParaRPr lang="en-US" dirty="0"/>
          </a:p>
        </p:txBody>
      </p:sp>
      <p:pic>
        <p:nvPicPr>
          <p:cNvPr id="1026" name="Εικόνα 1">
            <a:extLst>
              <a:ext uri="{FF2B5EF4-FFF2-40B4-BE49-F238E27FC236}">
                <a16:creationId xmlns:a16="http://schemas.microsoft.com/office/drawing/2014/main" id="{E1C7CEE1-BB2A-B61C-4BA7-1A41778FD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987" y="3699292"/>
            <a:ext cx="3467100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88BF3-A8A9-3D27-8F28-D2ECAEF65A64}"/>
              </a:ext>
            </a:extLst>
          </p:cNvPr>
          <p:cNvSpPr txBox="1"/>
          <p:nvPr/>
        </p:nvSpPr>
        <p:spPr>
          <a:xfrm>
            <a:off x="6997959" y="6158204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A48DDCD5-1AD8-008D-BD89-8C9A07E3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59" y="6158204"/>
            <a:ext cx="6118860" cy="313944"/>
          </a:xfrm>
          <a:prstGeom prst="rect">
            <a:avLst/>
          </a:prstGeom>
        </p:spPr>
      </p:pic>
      <p:pic>
        <p:nvPicPr>
          <p:cNvPr id="1027" name="Εικόνα 1">
            <a:extLst>
              <a:ext uri="{FF2B5EF4-FFF2-40B4-BE49-F238E27FC236}">
                <a16:creationId xmlns:a16="http://schemas.microsoft.com/office/drawing/2014/main" id="{23A5D67F-668D-17DE-E1CC-9B6F0251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3" y="4780380"/>
            <a:ext cx="6126163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4A3817-82A9-96E5-DCE1-379776F115C4}"/>
              </a:ext>
            </a:extLst>
          </p:cNvPr>
          <p:cNvSpPr txBox="1"/>
          <p:nvPr/>
        </p:nvSpPr>
        <p:spPr>
          <a:xfrm>
            <a:off x="569167" y="6158204"/>
            <a:ext cx="440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DC965772-6E00-9AA4-786C-ACD8BB33D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84" y="6159325"/>
            <a:ext cx="6118860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5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A663F8-E78A-3AB0-2D23-8C108C99DED5}"/>
              </a:ext>
            </a:extLst>
          </p:cNvPr>
          <p:cNvSpPr txBox="1"/>
          <p:nvPr/>
        </p:nvSpPr>
        <p:spPr>
          <a:xfrm>
            <a:off x="2041849" y="569168"/>
            <a:ext cx="8108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Εξέλιξη και Τεχνικές Λεπτομέρειες του </a:t>
            </a:r>
            <a:r>
              <a:rPr lang="en-US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Blockchain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52F12-6F55-161A-ED7E-D609ECF2E905}"/>
              </a:ext>
            </a:extLst>
          </p:cNvPr>
          <p:cNvSpPr txBox="1"/>
          <p:nvPr/>
        </p:nvSpPr>
        <p:spPr>
          <a:xfrm>
            <a:off x="730898" y="1362269"/>
            <a:ext cx="53651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Ιστορική Εξέλιξη: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l-GR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1979: Ανάπτυξη του δέντρου </a:t>
            </a:r>
            <a:r>
              <a:rPr lang="el-GR" dirty="0" err="1"/>
              <a:t>Merkle</a:t>
            </a:r>
            <a:r>
              <a:rPr lang="el-GR" dirty="0"/>
              <a:t> από τον </a:t>
            </a:r>
            <a:r>
              <a:rPr lang="el-GR" dirty="0" err="1"/>
              <a:t>Ralph</a:t>
            </a:r>
            <a:r>
              <a:rPr lang="el-GR" dirty="0"/>
              <a:t> </a:t>
            </a:r>
            <a:r>
              <a:rPr lang="el-GR" dirty="0" err="1"/>
              <a:t>Merkle</a:t>
            </a:r>
            <a:r>
              <a:rPr lang="el-GR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2008: Δημιουργία του </a:t>
            </a:r>
            <a:r>
              <a:rPr lang="el-GR" dirty="0" err="1"/>
              <a:t>Bitcoin</a:t>
            </a:r>
            <a:r>
              <a:rPr lang="el-GR" dirty="0"/>
              <a:t> και του σύγχρονου </a:t>
            </a:r>
            <a:r>
              <a:rPr lang="el-GR" dirty="0" err="1"/>
              <a:t>blockchain</a:t>
            </a:r>
            <a:r>
              <a:rPr lang="el-GR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2014: Δημιουργία του </a:t>
            </a:r>
            <a:r>
              <a:rPr lang="el-GR" dirty="0" err="1"/>
              <a:t>Ethereum</a:t>
            </a:r>
            <a:r>
              <a:rPr lang="el-GR" dirty="0"/>
              <a:t> και εισαγωγή έξυπνων συμβολαίων.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59120-B623-FF2D-8924-5C0315545329}"/>
              </a:ext>
            </a:extLst>
          </p:cNvPr>
          <p:cNvSpPr txBox="1"/>
          <p:nvPr/>
        </p:nvSpPr>
        <p:spPr>
          <a:xfrm>
            <a:off x="6096000" y="1362268"/>
            <a:ext cx="4855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Τεχνικές Λεπτομέρειες: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l-GR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Η κεφαλίδα του μπλοκ περιέχει το </a:t>
            </a:r>
            <a:r>
              <a:rPr lang="el-GR" dirty="0" err="1"/>
              <a:t>hash</a:t>
            </a:r>
            <a:r>
              <a:rPr lang="el-GR" dirty="0"/>
              <a:t> του προηγούμενου μπλοκ.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Χρήση του </a:t>
            </a:r>
            <a:r>
              <a:rPr lang="el-GR" dirty="0" err="1"/>
              <a:t>Merkle</a:t>
            </a:r>
            <a:r>
              <a:rPr lang="el-GR" dirty="0"/>
              <a:t> </a:t>
            </a:r>
            <a:r>
              <a:rPr lang="el-GR" dirty="0" err="1"/>
              <a:t>tree</a:t>
            </a:r>
            <a:r>
              <a:rPr lang="el-GR" dirty="0"/>
              <a:t> για την επαλήθευση των συναλλαγών.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Μηχανισμοί συναίνεσης όπως </a:t>
            </a:r>
            <a:r>
              <a:rPr lang="el-GR" dirty="0" err="1"/>
              <a:t>Proof</a:t>
            </a:r>
            <a:r>
              <a:rPr lang="el-GR" dirty="0"/>
              <a:t> of </a:t>
            </a:r>
            <a:r>
              <a:rPr lang="el-GR" dirty="0" err="1"/>
              <a:t>Work</a:t>
            </a:r>
            <a:r>
              <a:rPr lang="el-GR" dirty="0"/>
              <a:t> (</a:t>
            </a:r>
            <a:r>
              <a:rPr lang="el-GR" dirty="0" err="1"/>
              <a:t>PoW</a:t>
            </a:r>
            <a:r>
              <a:rPr lang="el-GR" dirty="0"/>
              <a:t>).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60A83D-E730-6948-9C27-1DA54884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8" y="3947591"/>
            <a:ext cx="4289425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Εικόνα 1">
            <a:extLst>
              <a:ext uri="{FF2B5EF4-FFF2-40B4-BE49-F238E27FC236}">
                <a16:creationId xmlns:a16="http://schemas.microsoft.com/office/drawing/2014/main" id="{0794934D-6C3E-BBF7-3335-AD50A969A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163" y="4172222"/>
            <a:ext cx="61182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AEEA7-246C-7DC5-50B4-E4119F0AA9C6}"/>
              </a:ext>
            </a:extLst>
          </p:cNvPr>
          <p:cNvSpPr txBox="1"/>
          <p:nvPr/>
        </p:nvSpPr>
        <p:spPr>
          <a:xfrm>
            <a:off x="730898" y="6225654"/>
            <a:ext cx="3953069" cy="37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F526A46A-46DC-2DA3-7E36-21B9FD608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98" y="6254226"/>
            <a:ext cx="6118860" cy="313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2EA09-C395-8D37-081A-539EE8531CB5}"/>
              </a:ext>
            </a:extLst>
          </p:cNvPr>
          <p:cNvSpPr txBox="1"/>
          <p:nvPr/>
        </p:nvSpPr>
        <p:spPr>
          <a:xfrm>
            <a:off x="5943600" y="6001022"/>
            <a:ext cx="551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53A0DCEC-EDD6-1B5A-75F8-ED8F5C2D7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6254225"/>
            <a:ext cx="6118860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1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83914-6EF5-5BA9-4F05-3A0A33F60D79}"/>
              </a:ext>
            </a:extLst>
          </p:cNvPr>
          <p:cNvSpPr txBox="1"/>
          <p:nvPr/>
        </p:nvSpPr>
        <p:spPr>
          <a:xfrm>
            <a:off x="1360714" y="401216"/>
            <a:ext cx="947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Ιστορική Αναδρομή των Τεχνολογιών στην Εκπαίδευση</a:t>
            </a:r>
            <a:endParaRPr lang="en-US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FAFB8-B1BC-9E80-F94B-2BAB41681898}"/>
              </a:ext>
            </a:extLst>
          </p:cNvPr>
          <p:cNvSpPr txBox="1"/>
          <p:nvPr/>
        </p:nvSpPr>
        <p:spPr>
          <a:xfrm>
            <a:off x="996820" y="1250302"/>
            <a:ext cx="101983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err="1"/>
              <a:t>Προ-Βιομηχ</a:t>
            </a:r>
            <a:r>
              <a:rPr lang="en-US" altLang="en-US" b="1" dirty="0"/>
              <a:t>ανική Εποχή:</a:t>
            </a:r>
            <a:r>
              <a:rPr lang="en-US" altLang="en-US" dirty="0"/>
              <a:t> Εκπαίδευση ως προνόμιο λίγων, με βασικά μέσα χειρόγραφα κείμενα και βιβλιοθήκες μοναστηριών.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/>
              <a:t>Επ</a:t>
            </a:r>
            <a:r>
              <a:rPr lang="en-US" altLang="en-US" b="1" dirty="0" err="1"/>
              <a:t>οχή</a:t>
            </a:r>
            <a:r>
              <a:rPr lang="en-US" altLang="en-US" b="1" dirty="0"/>
              <a:t> </a:t>
            </a:r>
            <a:r>
              <a:rPr lang="en-US" altLang="en-US" b="1" dirty="0" err="1"/>
              <a:t>της</a:t>
            </a:r>
            <a:r>
              <a:rPr lang="en-US" altLang="en-US" b="1" dirty="0"/>
              <a:t> </a:t>
            </a:r>
            <a:r>
              <a:rPr lang="en-US" altLang="en-US" b="1" dirty="0" err="1"/>
              <a:t>Τυ</a:t>
            </a:r>
            <a:r>
              <a:rPr lang="en-US" altLang="en-US" b="1" dirty="0"/>
              <a:t>πογραφίας (15ος αιώνας):</a:t>
            </a:r>
            <a:r>
              <a:rPr lang="en-US" altLang="en-US" dirty="0"/>
              <a:t> Με την ανακάλυψη της τυπογραφίας από τον Γουτεμβέργιο, έγινε μαζική παραγωγή βιβλίων, επιτρέποντας ευρεία διάδοση της γνώσης.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err="1"/>
              <a:t>Μετ</a:t>
            </a:r>
            <a:r>
              <a:rPr lang="en-US" altLang="en-US" b="1" dirty="0"/>
              <a:t>απολεμική Εποχή (μετά τον Β’ Παγκόσμιο Πόλεμο):</a:t>
            </a:r>
            <a:r>
              <a:rPr lang="en-US" altLang="en-US" dirty="0"/>
              <a:t> Η άνοδος των ηλεκτρονικών υπολογιστών άλλαξε τη φύση της εκπαίδευσης, εισάγοντας νέες δυνατότητες εξατομίκευσης της διδασκαλίας.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err="1"/>
              <a:t>Ψηφι</a:t>
            </a:r>
            <a:r>
              <a:rPr lang="en-US" altLang="en-US" b="1" dirty="0"/>
              <a:t>ακή Εποχή (1990 και μετά):</a:t>
            </a:r>
            <a:r>
              <a:rPr lang="en-US" altLang="en-US" dirty="0"/>
              <a:t> Η εισαγωγή του διαδικτύου και των ψηφιακών εργαλείων έφερε επανάσταση στη μάθηση και τη διδασκαλία, με την ανάπτυξη διαδικτυακών πλατφορμών. </a:t>
            </a:r>
            <a:endParaRPr lang="el-GR" altLang="en-US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l-GR" b="1" dirty="0"/>
              <a:t>Επόμενη Γενιά Τεχνολογιών:</a:t>
            </a:r>
            <a:r>
              <a:rPr lang="el-GR" dirty="0"/>
              <a:t> Η ψηφιακή εποχή με εξατομικευμένες εκπαιδευτικές πλατφόρμες, τεχνητή νοημοσύνη, και μηχανική μάθηση.</a:t>
            </a:r>
            <a:endParaRPr lang="en-US" altLang="en-US" dirty="0"/>
          </a:p>
          <a:p>
            <a:endParaRPr lang="en-US" dirty="0"/>
          </a:p>
        </p:txBody>
      </p:sp>
      <p:pic>
        <p:nvPicPr>
          <p:cNvPr id="3077" name="Εικόνα 1">
            <a:extLst>
              <a:ext uri="{FF2B5EF4-FFF2-40B4-BE49-F238E27FC236}">
                <a16:creationId xmlns:a16="http://schemas.microsoft.com/office/drawing/2014/main" id="{D32C2A42-24F0-4663-77A1-8794E7D7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667" y="4154909"/>
            <a:ext cx="4030663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95CF39-D0B9-D3AA-535C-FF699A79C51A}"/>
              </a:ext>
            </a:extLst>
          </p:cNvPr>
          <p:cNvSpPr txBox="1"/>
          <p:nvPr/>
        </p:nvSpPr>
        <p:spPr>
          <a:xfrm>
            <a:off x="4170784" y="6662057"/>
            <a:ext cx="32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5828FD8C-D514-D266-1B1C-A2AC5251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84" y="6456784"/>
            <a:ext cx="6118860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5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55DD02-6147-E168-E4BC-622F0806B772}"/>
              </a:ext>
            </a:extLst>
          </p:cNvPr>
          <p:cNvSpPr txBox="1"/>
          <p:nvPr/>
        </p:nvSpPr>
        <p:spPr>
          <a:xfrm>
            <a:off x="1771261" y="354564"/>
            <a:ext cx="864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Σύγχρονες Ψηφιακές Τάσεις στην Εκπαίδευση</a:t>
            </a:r>
            <a:endParaRPr lang="en-US" sz="2800" dirty="0">
              <a:latin typeface="+mj-l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DC4FFD7-BF02-1D62-AF71-355FDDA25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83" y="1016283"/>
            <a:ext cx="576171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Εκ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παιδευτικά Αναλυτικά Συστήματα (Learning Analytics):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Συλλογή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και α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νάλυση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δεδομένων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γι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 βελτίωση της διδασκαλίας και της μάθησης.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Εντο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πισμός αδυναμιών των μαθητών και προσαρμογή στρατηγικών.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Τεχνητή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Νοημοσύνη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και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Μηχ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ανική Μάθηση (AI &amp; ML):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Προσ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αρμογή του εκπαιδευτικού περιεχομένου στις ανάγκες του κάθε μαθητή.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Εφ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αρμογές εξατομικευμένης μάθησης (π.χ.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DreamBox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Knewton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Επα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υξημένη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και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Εικονική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Πρ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αγματικότητα (AR &amp; VR):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Δημιουργί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 εικονικών περιβαλλόντων μάθησης για διάφορα θέματα.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Εμ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πλουτισμός εκπαιδευτικού περιεχομένου με διαδραστικά στοιχεία.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Προγρ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αμματισμός και Ρομποτική: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Ανά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πτυξη δεξιοτήτων λογικής σκέψης και δημιουργικότητας μέσω εργαλείων όπως το Scratch και το Arduino.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AD0D455-FD6C-47DC-09EE-462891E42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1" y="1016283"/>
            <a:ext cx="576171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l-GR" b="1" dirty="0"/>
              <a:t>Κοινωνικά Δίκτυα και Συνεργατικά Εργαλεία: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Ενίσχυση της συνεργατικής μάθησης μέσω </a:t>
            </a:r>
            <a:r>
              <a:rPr lang="el-GR" dirty="0" err="1"/>
              <a:t>πλατφορμών</a:t>
            </a:r>
            <a:r>
              <a:rPr lang="el-GR" dirty="0"/>
              <a:t> όπως το </a:t>
            </a:r>
            <a:r>
              <a:rPr lang="el-GR" dirty="0" err="1"/>
              <a:t>Google</a:t>
            </a:r>
            <a:r>
              <a:rPr lang="el-GR" dirty="0"/>
              <a:t> </a:t>
            </a:r>
            <a:r>
              <a:rPr lang="el-GR" dirty="0" err="1"/>
              <a:t>Classroom</a:t>
            </a:r>
            <a:r>
              <a:rPr lang="el-GR" dirty="0"/>
              <a:t> και το Microsoft </a:t>
            </a:r>
            <a:r>
              <a:rPr lang="el-GR" dirty="0" err="1"/>
              <a:t>Teams</a:t>
            </a:r>
            <a:r>
              <a:rPr lang="el-G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Αλληλεπίδραση και ανταλλαγή ιδεών μέσω κοινωνικών δικτύων.</a:t>
            </a:r>
          </a:p>
          <a:p>
            <a:r>
              <a:rPr lang="el-GR" b="1" dirty="0"/>
              <a:t>Ανοιχτά Εκπαιδευτικά Περιεχόμενα (OER):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Δωρεάν εκπαιδευτικό υλικό διαθέσιμο σε μαθητές παγκοσμίως (π.χ. </a:t>
            </a:r>
            <a:r>
              <a:rPr lang="el-GR" dirty="0" err="1"/>
              <a:t>Khan</a:t>
            </a:r>
            <a:r>
              <a:rPr lang="el-GR" dirty="0"/>
              <a:t> </a:t>
            </a:r>
            <a:r>
              <a:rPr lang="el-GR" dirty="0" err="1"/>
              <a:t>Academy</a:t>
            </a:r>
            <a:r>
              <a:rPr lang="el-GR" dirty="0"/>
              <a:t>, </a:t>
            </a:r>
            <a:r>
              <a:rPr lang="el-GR" dirty="0" err="1"/>
              <a:t>Coursera</a:t>
            </a:r>
            <a:r>
              <a:rPr lang="el-GR" dirty="0"/>
              <a:t>).</a:t>
            </a:r>
          </a:p>
          <a:p>
            <a:r>
              <a:rPr lang="el-GR" b="1" dirty="0"/>
              <a:t>Παιγνιώδης Μάθηση (</a:t>
            </a:r>
            <a:r>
              <a:rPr lang="el-GR" b="1" dirty="0" err="1"/>
              <a:t>Gamification</a:t>
            </a:r>
            <a:r>
              <a:rPr lang="el-GR" b="1" dirty="0"/>
              <a:t>):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Χρήση στοιχείων παιχνιδιών για ενίσχυση της εμπλοκής των μαθητών (π.χ. </a:t>
            </a:r>
            <a:r>
              <a:rPr lang="el-GR" dirty="0" err="1"/>
              <a:t>Kahoot</a:t>
            </a:r>
            <a:r>
              <a:rPr lang="el-GR" dirty="0"/>
              <a:t>!, </a:t>
            </a:r>
            <a:r>
              <a:rPr lang="el-GR" dirty="0" err="1"/>
              <a:t>Classcraft</a:t>
            </a:r>
            <a:r>
              <a:rPr lang="el-GR" dirty="0"/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Εικόνα 1">
            <a:extLst>
              <a:ext uri="{FF2B5EF4-FFF2-40B4-BE49-F238E27FC236}">
                <a16:creationId xmlns:a16="http://schemas.microsoft.com/office/drawing/2014/main" id="{A4A72F2E-DAE1-35D8-3D37-C001372EE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815" y="4400694"/>
            <a:ext cx="29559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F6D548-C6D5-4321-5C1B-F0A7DA254231}"/>
              </a:ext>
            </a:extLst>
          </p:cNvPr>
          <p:cNvSpPr txBox="1"/>
          <p:nvPr/>
        </p:nvSpPr>
        <p:spPr>
          <a:xfrm>
            <a:off x="4488024" y="6318770"/>
            <a:ext cx="21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874D82B5-B104-CBA3-BB4F-6FFC9223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6491622"/>
            <a:ext cx="6118860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5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C7655B-7FC2-1639-2A47-020AF25CF28A}"/>
              </a:ext>
            </a:extLst>
          </p:cNvPr>
          <p:cNvSpPr txBox="1"/>
          <p:nvPr/>
        </p:nvSpPr>
        <p:spPr>
          <a:xfrm>
            <a:off x="1771261" y="354564"/>
            <a:ext cx="864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Σύγχρονες Ψηφιακές Τάσεις στην Εκπαίδευση (συνέχεια)</a:t>
            </a:r>
            <a:endParaRPr lang="en-US" sz="2800" dirty="0">
              <a:latin typeface="+mj-lt"/>
            </a:endParaRPr>
          </a:p>
        </p:txBody>
      </p:sp>
      <p:pic>
        <p:nvPicPr>
          <p:cNvPr id="5122" name="Εικόνα 1">
            <a:extLst>
              <a:ext uri="{FF2B5EF4-FFF2-40B4-BE49-F238E27FC236}">
                <a16:creationId xmlns:a16="http://schemas.microsoft.com/office/drawing/2014/main" id="{EE420343-68A6-2A2D-3D71-ADB918D0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2" y="1369721"/>
            <a:ext cx="4106863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Εικόνα 1">
            <a:extLst>
              <a:ext uri="{FF2B5EF4-FFF2-40B4-BE49-F238E27FC236}">
                <a16:creationId xmlns:a16="http://schemas.microsoft.com/office/drawing/2014/main" id="{F8BF9DA5-E905-805C-C01B-56428BAEC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94" y="1365813"/>
            <a:ext cx="3276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8373FC3-D659-C689-6E03-CA8F08D9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1" y="3910547"/>
            <a:ext cx="3673475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08FF8-DDD7-EA9A-FC53-FF9942339E0F}"/>
              </a:ext>
            </a:extLst>
          </p:cNvPr>
          <p:cNvSpPr txBox="1"/>
          <p:nvPr/>
        </p:nvSpPr>
        <p:spPr>
          <a:xfrm>
            <a:off x="559837" y="3153747"/>
            <a:ext cx="390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CBE14EA5-BCB8-EF0A-F568-C2762B4BF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42" y="3037641"/>
            <a:ext cx="6118860" cy="313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4963F-6536-A8A9-86C9-FBF175ACFB98}"/>
              </a:ext>
            </a:extLst>
          </p:cNvPr>
          <p:cNvSpPr txBox="1"/>
          <p:nvPr/>
        </p:nvSpPr>
        <p:spPr>
          <a:xfrm>
            <a:off x="6764694" y="3037641"/>
            <a:ext cx="405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2C671E3D-28A7-1CAF-B9E4-E3DD4F340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109" y="3199720"/>
            <a:ext cx="6118860" cy="313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271A5F-74F7-4625-2218-E08858F9C7A2}"/>
              </a:ext>
            </a:extLst>
          </p:cNvPr>
          <p:cNvSpPr txBox="1"/>
          <p:nvPr/>
        </p:nvSpPr>
        <p:spPr>
          <a:xfrm>
            <a:off x="3631772" y="6344816"/>
            <a:ext cx="2657061" cy="39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61934B55-6D9A-8476-F4CC-46CFA5872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261" y="6384348"/>
            <a:ext cx="6118860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8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A251BB-0264-F4CF-CA87-6FE3D8D137B9}"/>
              </a:ext>
            </a:extLst>
          </p:cNvPr>
          <p:cNvSpPr txBox="1"/>
          <p:nvPr/>
        </p:nvSpPr>
        <p:spPr>
          <a:xfrm>
            <a:off x="2419739" y="410546"/>
            <a:ext cx="7352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+mj-lt"/>
              </a:rPr>
              <a:t>Εφαρμογές του </a:t>
            </a:r>
            <a:r>
              <a:rPr lang="el-GR" sz="2800" dirty="0" err="1">
                <a:latin typeface="+mj-lt"/>
              </a:rPr>
              <a:t>Blockchain</a:t>
            </a:r>
            <a:r>
              <a:rPr lang="el-GR" sz="2800" dirty="0">
                <a:latin typeface="+mj-lt"/>
              </a:rPr>
              <a:t> στην Εκπαίδευση</a:t>
            </a: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FD7F4-B10E-9C18-C448-CDE040C864CD}"/>
              </a:ext>
            </a:extLst>
          </p:cNvPr>
          <p:cNvSpPr txBox="1"/>
          <p:nvPr/>
        </p:nvSpPr>
        <p:spPr>
          <a:xfrm>
            <a:off x="503854" y="933766"/>
            <a:ext cx="649410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/>
              <a:t>Δι</a:t>
            </a:r>
            <a:r>
              <a:rPr lang="en-US" altLang="en-US" b="1" dirty="0"/>
              <a:t>αχείριση Μαθητικών Αρχείων:</a:t>
            </a:r>
            <a:endParaRPr lang="en-US" altLang="en-US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/>
              <a:t>Το</a:t>
            </a:r>
            <a:r>
              <a:rPr lang="en-US" altLang="en-US" dirty="0"/>
              <a:t> blockchain π</a:t>
            </a:r>
            <a:r>
              <a:rPr lang="en-US" altLang="en-US" dirty="0" err="1"/>
              <a:t>ροσφέρει</a:t>
            </a:r>
            <a:r>
              <a:rPr lang="en-US" altLang="en-US" dirty="0"/>
              <a:t> α</a:t>
            </a:r>
            <a:r>
              <a:rPr lang="en-US" altLang="en-US" dirty="0" err="1"/>
              <a:t>σφ</a:t>
            </a:r>
            <a:r>
              <a:rPr lang="en-US" altLang="en-US" dirty="0"/>
              <a:t>αλή και αμετάβλητη αποθήκευση των μαθητικών αρχείων, μειώνοντας τα προβλήματα ασφάλειας και απώλειας δεδομένων.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/>
              <a:t>Διευκολύνει</a:t>
            </a:r>
            <a:r>
              <a:rPr lang="en-US" altLang="en-US" dirty="0"/>
              <a:t> </a:t>
            </a:r>
            <a:r>
              <a:rPr lang="en-US" altLang="en-US" dirty="0" err="1"/>
              <a:t>την</a:t>
            </a:r>
            <a:r>
              <a:rPr lang="en-US" altLang="en-US" dirty="0"/>
              <a:t> π</a:t>
            </a:r>
            <a:r>
              <a:rPr lang="en-US" altLang="en-US" dirty="0" err="1"/>
              <a:t>ρόσ</a:t>
            </a:r>
            <a:r>
              <a:rPr lang="en-US" altLang="en-US" dirty="0"/>
              <a:t>βαση μόνο σε εξουσιοδοτημένα άτομα και καταγράφει την πλήρη ακαδημαϊκή πορεία των μαθητών.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Επα</a:t>
            </a:r>
            <a:r>
              <a:rPr lang="en-US" altLang="en-US" b="1" dirty="0" err="1"/>
              <a:t>λήθευση</a:t>
            </a:r>
            <a:r>
              <a:rPr lang="en-US" altLang="en-US" b="1" dirty="0"/>
              <a:t> </a:t>
            </a:r>
            <a:r>
              <a:rPr lang="en-US" altLang="en-US" b="1" dirty="0" err="1"/>
              <a:t>Πιστο</a:t>
            </a:r>
            <a:r>
              <a:rPr lang="en-US" altLang="en-US" b="1" dirty="0"/>
              <a:t>ποιήσεων και Διπλωμάτων:</a:t>
            </a:r>
            <a:endParaRPr lang="en-US" altLang="en-US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Τα π</a:t>
            </a:r>
            <a:r>
              <a:rPr lang="en-US" altLang="en-US" dirty="0" err="1"/>
              <a:t>ιστο</a:t>
            </a:r>
            <a:r>
              <a:rPr lang="en-US" altLang="en-US" dirty="0"/>
              <a:t>ποιητικά και οι διπλωματικοί τίτλοι αποθηκεύονται με ασφάλεια στο blockchain, καθιστώντας εύκολη την επαλήθευσή τους και αποτρέποντας την πλαστογραφία.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/>
              <a:t>Έξυ</a:t>
            </a:r>
            <a:r>
              <a:rPr lang="en-US" altLang="en-US" b="1" dirty="0"/>
              <a:t>πνα Συμβόλαια (Smart Contracts):</a:t>
            </a:r>
            <a:endParaRPr lang="en-US" altLang="en-US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Η </a:t>
            </a:r>
            <a:r>
              <a:rPr lang="en-US" altLang="en-US" dirty="0" err="1"/>
              <a:t>τεχνολογί</a:t>
            </a:r>
            <a:r>
              <a:rPr lang="en-US" altLang="en-US" dirty="0"/>
              <a:t>α blockchain αυτοματοποιεί διαδικασίες όπως οι εγγραφές και οι πληρωμές μέσω έξυπνων συμβολαίων, μειώνοντας τον χρόνο και τα λάθη που προκύπτουν από γραφειοκρατικές διαδικασίες.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/>
              <a:t>Βελτίωση</a:t>
            </a:r>
            <a:r>
              <a:rPr lang="en-US" altLang="en-US" b="1" dirty="0"/>
              <a:t> </a:t>
            </a:r>
            <a:r>
              <a:rPr lang="en-US" altLang="en-US" b="1" dirty="0" err="1"/>
              <a:t>Ακ</a:t>
            </a:r>
            <a:r>
              <a:rPr lang="en-US" altLang="en-US" b="1" dirty="0"/>
              <a:t>αδημαϊκής Διαφάνειας:</a:t>
            </a:r>
            <a:endParaRPr lang="en-US" altLang="en-US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err="1"/>
              <a:t>Το</a:t>
            </a:r>
            <a:r>
              <a:rPr lang="en-US" altLang="en-US" dirty="0"/>
              <a:t> blockchain </a:t>
            </a:r>
            <a:r>
              <a:rPr lang="en-US" altLang="en-US" dirty="0" err="1"/>
              <a:t>ενισχύει</a:t>
            </a:r>
            <a:r>
              <a:rPr lang="en-US" altLang="en-US" dirty="0"/>
              <a:t> </a:t>
            </a:r>
            <a:r>
              <a:rPr lang="en-US" altLang="en-US" dirty="0" err="1"/>
              <a:t>τη</a:t>
            </a:r>
            <a:r>
              <a:rPr lang="en-US" altLang="en-US" dirty="0"/>
              <a:t> </a:t>
            </a:r>
            <a:r>
              <a:rPr lang="en-US" altLang="en-US" dirty="0" err="1"/>
              <a:t>δι</a:t>
            </a:r>
            <a:r>
              <a:rPr lang="en-US" altLang="en-US" dirty="0"/>
              <a:t>αφάνεια σε διαδικασίες όπως η βαθμολόγηση και η απονομή διπλωμάτων, προσφέροντας ένα αδιάβλητο και διαφανές σύστημα καταγραφής.</a:t>
            </a:r>
          </a:p>
          <a:p>
            <a:endParaRPr lang="en-US" dirty="0"/>
          </a:p>
        </p:txBody>
      </p:sp>
      <p:pic>
        <p:nvPicPr>
          <p:cNvPr id="6146" name="Εικόνα 1">
            <a:extLst>
              <a:ext uri="{FF2B5EF4-FFF2-40B4-BE49-F238E27FC236}">
                <a16:creationId xmlns:a16="http://schemas.microsoft.com/office/drawing/2014/main" id="{5A86FF38-E1F1-9D9E-651D-BB9DFE9B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960" y="2286000"/>
            <a:ext cx="5029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54981B-51D0-B087-ED66-DB2E2642598C}"/>
              </a:ext>
            </a:extLst>
          </p:cNvPr>
          <p:cNvSpPr txBox="1"/>
          <p:nvPr/>
        </p:nvSpPr>
        <p:spPr>
          <a:xfrm>
            <a:off x="7520473" y="4767943"/>
            <a:ext cx="225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40E838DB-0A8E-C43F-3200-BAE84952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960" y="4767943"/>
            <a:ext cx="6118860" cy="3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07980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Θέμα του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Θέμα του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Θέμα του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259</TotalTime>
  <Words>2381</Words>
  <Application>Microsoft Office PowerPoint</Application>
  <PresentationFormat>Ευρεία οθόνη</PresentationFormat>
  <Paragraphs>265</Paragraphs>
  <Slides>24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Konstantina Vavaiti</dc:creator>
  <cp:lastModifiedBy>Konstantina Vavaiti</cp:lastModifiedBy>
  <cp:revision>4</cp:revision>
  <dcterms:created xsi:type="dcterms:W3CDTF">2024-09-30T22:26:39Z</dcterms:created>
  <dcterms:modified xsi:type="dcterms:W3CDTF">2024-10-04T22:31:01Z</dcterms:modified>
</cp:coreProperties>
</file>